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83" r:id="rId12"/>
    <p:sldId id="265" r:id="rId13"/>
    <p:sldId id="284" r:id="rId14"/>
    <p:sldId id="266" r:id="rId15"/>
    <p:sldId id="268" r:id="rId16"/>
    <p:sldId id="269" r:id="rId17"/>
    <p:sldId id="271" r:id="rId18"/>
    <p:sldId id="273" r:id="rId19"/>
    <p:sldId id="274" r:id="rId20"/>
    <p:sldId id="276" r:id="rId21"/>
    <p:sldId id="278" r:id="rId22"/>
    <p:sldId id="279" r:id="rId23"/>
    <p:sldId id="280" r:id="rId24"/>
    <p:sldId id="281" r:id="rId25"/>
    <p:sldId id="282" r:id="rId26"/>
    <p:sldId id="275" r:id="rId27"/>
  </p:sldIdLst>
  <p:sldSz cx="9144000" cy="5143500" type="screen16x9"/>
  <p:notesSz cx="6858000" cy="9144000"/>
  <p:embeddedFontLst>
    <p:embeddedFont>
      <p:font typeface="Raleway"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NrYb/fWSJB+4iGwFLutBnN5Fa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511377-A8DB-4BDC-BE9A-9C95E02F5AC6}">
  <a:tblStyle styleId="{94511377-A8DB-4BDC-BE9A-9C95E02F5AC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3" d="100"/>
          <a:sy n="193" d="100"/>
        </p:scale>
        <p:origin x="2550"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46"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036C6509-BE2B-827B-A2F1-2B1E2448CF62}"/>
            </a:ext>
          </a:extLst>
        </p:cNvPr>
        <p:cNvGrpSpPr/>
        <p:nvPr/>
      </p:nvGrpSpPr>
      <p:grpSpPr>
        <a:xfrm>
          <a:off x="0" y="0"/>
          <a:ext cx="0" cy="0"/>
          <a:chOff x="0" y="0"/>
          <a:chExt cx="0" cy="0"/>
        </a:xfrm>
      </p:grpSpPr>
      <p:sp>
        <p:nvSpPr>
          <p:cNvPr id="272" name="Google Shape;272;g2c3f0438805_0_23:notes">
            <a:extLst>
              <a:ext uri="{FF2B5EF4-FFF2-40B4-BE49-F238E27FC236}">
                <a16:creationId xmlns:a16="http://schemas.microsoft.com/office/drawing/2014/main" id="{250824C8-EA94-E85F-078A-229E649840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2c3f0438805_0_23:notes">
            <a:extLst>
              <a:ext uri="{FF2B5EF4-FFF2-40B4-BE49-F238E27FC236}">
                <a16:creationId xmlns:a16="http://schemas.microsoft.com/office/drawing/2014/main" id="{DD1428B1-EC11-5A48-A254-23037F6B380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262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3f043880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2c3f043880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ED8E6797-819E-16A7-9E28-8C77C1078BFA}"/>
            </a:ext>
          </a:extLst>
        </p:cNvPr>
        <p:cNvGrpSpPr/>
        <p:nvPr/>
      </p:nvGrpSpPr>
      <p:grpSpPr>
        <a:xfrm>
          <a:off x="0" y="0"/>
          <a:ext cx="0" cy="0"/>
          <a:chOff x="0" y="0"/>
          <a:chExt cx="0" cy="0"/>
        </a:xfrm>
      </p:grpSpPr>
      <p:sp>
        <p:nvSpPr>
          <p:cNvPr id="272" name="Google Shape;272;g2c3f0438805_0_23:notes">
            <a:extLst>
              <a:ext uri="{FF2B5EF4-FFF2-40B4-BE49-F238E27FC236}">
                <a16:creationId xmlns:a16="http://schemas.microsoft.com/office/drawing/2014/main" id="{BA73EE65-84CA-E5A7-AFB1-31793BD2F8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2c3f0438805_0_23:notes">
            <a:extLst>
              <a:ext uri="{FF2B5EF4-FFF2-40B4-BE49-F238E27FC236}">
                <a16:creationId xmlns:a16="http://schemas.microsoft.com/office/drawing/2014/main" id="{E4767B2C-FCEF-D87F-FCE4-9C1642E2EC8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488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3f043880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2c3f0438805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3f043880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2c3f0438805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3f043880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2c3f0438805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c3f043880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2c3f0438805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cdee45478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2cdee45478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3f043880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2c3f0438805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6f32a9844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g26f32a9844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cdfc1714b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2cdfc1714b4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1000"/>
              </a:spcBef>
              <a:spcAft>
                <a:spcPts val="0"/>
              </a:spcAft>
              <a:buSzPts val="1800"/>
              <a:buNone/>
            </a:pPr>
            <a:r>
              <a:rPr lang="en-US" sz="1400">
                <a:solidFill>
                  <a:schemeClr val="dk1"/>
                </a:solidFill>
                <a:latin typeface="Raleway"/>
                <a:ea typeface="Raleway"/>
                <a:cs typeface="Raleway"/>
                <a:sym typeface="Raleway"/>
              </a:rPr>
              <a:t>Mention USGS Environmental Science Centers with AIS programs (opportunity for collaborators, stress that we have to work on the water and not the invasive species itself)</a:t>
            </a:r>
            <a:endParaRPr sz="7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The </a:t>
            </a:r>
            <a:r>
              <a:rPr lang="en-US" sz="1100" b="1" i="0" u="none" strike="noStrike" cap="none">
                <a:solidFill>
                  <a:srgbClr val="000000"/>
                </a:solidFill>
                <a:latin typeface="Arial"/>
                <a:ea typeface="Arial"/>
                <a:cs typeface="Arial"/>
                <a:sym typeface="Arial"/>
              </a:rPr>
              <a:t>National Institutes for Water Resources </a:t>
            </a:r>
            <a:r>
              <a:rPr lang="en-US" sz="1100" b="0" i="0" u="none" strike="noStrike" cap="none">
                <a:solidFill>
                  <a:srgbClr val="000000"/>
                </a:solidFill>
                <a:latin typeface="Arial"/>
                <a:ea typeface="Arial"/>
                <a:cs typeface="Arial"/>
                <a:sym typeface="Arial"/>
              </a:rPr>
              <a:t>is made up of 54 Water Resources Research Institutes established under the authority of the Water Resources Research Act.  Each of the 50 states, plus the District of Columbia, the Virgin Islands, Puerto Rico and Guam have institutes housed at their land grant university that receive annual base funding through the U.S. Geological Survey to support competent research, train future water scientists, and disseminate research results to water managers and the public.</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We are separated into regions and today the Great Lakes region (in purple) representatives have come together to bring you this webinar. We felt there was a need of more awareness for this grant program especially since the geographic limitation for one program is sitting in our backyard.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c3f04388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2c3f043880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c3f043880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c3f043880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3f043880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2c3f0438805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dee45478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2cdee45478a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2"/>
        <p:cNvGrpSpPr/>
        <p:nvPr/>
      </p:nvGrpSpPr>
      <p:grpSpPr>
        <a:xfrm>
          <a:off x="0" y="0"/>
          <a:ext cx="0" cy="0"/>
          <a:chOff x="0" y="0"/>
          <a:chExt cx="0" cy="0"/>
        </a:xfrm>
      </p:grpSpPr>
      <p:sp>
        <p:nvSpPr>
          <p:cNvPr id="13" name="Google Shape;1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20"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5" name="Google Shape;15;p20"/>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16" name="Google Shape;16;p20"/>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5" name="Google Shape;7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40"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77" name="Google Shape;77;p40"/>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78" name="Google Shape;78;p40"/>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9"/>
        <p:cNvGrpSpPr/>
        <p:nvPr/>
      </p:nvGrpSpPr>
      <p:grpSpPr>
        <a:xfrm>
          <a:off x="0" y="0"/>
          <a:ext cx="0" cy="0"/>
          <a:chOff x="0" y="0"/>
          <a:chExt cx="0" cy="0"/>
        </a:xfrm>
      </p:grpSpPr>
      <p:sp>
        <p:nvSpPr>
          <p:cNvPr id="80" name="Google Shape;80;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 name="Google Shape;81;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41"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83" name="Google Shape;83;p41"/>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84" name="Google Shape;84;p41"/>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7" name="Google Shape;87;p4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8" name="Google Shape;88;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42"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90" name="Google Shape;90;p42"/>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91" name="Google Shape;91;p42"/>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4" name="Google Shape;94;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5" name="Google Shape;9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43"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97" name="Google Shape;97;p43"/>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98" name="Google Shape;98;p43"/>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1" name="Google Shape;101;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p44"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03" name="Google Shape;103;p44"/>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104" name="Google Shape;104;p44"/>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105"/>
        <p:cNvGrpSpPr/>
        <p:nvPr/>
      </p:nvGrpSpPr>
      <p:grpSpPr>
        <a:xfrm>
          <a:off x="0" y="0"/>
          <a:ext cx="0" cy="0"/>
          <a:chOff x="0" y="0"/>
          <a:chExt cx="0" cy="0"/>
        </a:xfrm>
      </p:grpSpPr>
      <p:sp>
        <p:nvSpPr>
          <p:cNvPr id="106" name="Google Shape;106;p4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7" name="Google Shape;107;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45"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09" name="Google Shape;109;p45"/>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110" name="Google Shape;110;p45"/>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1"/>
        <p:cNvGrpSpPr/>
        <p:nvPr/>
      </p:nvGrpSpPr>
      <p:grpSpPr>
        <a:xfrm>
          <a:off x="0" y="0"/>
          <a:ext cx="0" cy="0"/>
          <a:chOff x="0" y="0"/>
          <a:chExt cx="0" cy="0"/>
        </a:xfrm>
      </p:grpSpPr>
      <p:sp>
        <p:nvSpPr>
          <p:cNvPr id="112" name="Google Shape;112;p4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4" name="Google Shape;114;p4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5" name="Google Shape;115;p4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6" name="Google Shape;116;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46"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18" name="Google Shape;118;p46"/>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119" name="Google Shape;119;p46"/>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20"/>
        <p:cNvGrpSpPr/>
        <p:nvPr/>
      </p:nvGrpSpPr>
      <p:grpSpPr>
        <a:xfrm>
          <a:off x="0" y="0"/>
          <a:ext cx="0" cy="0"/>
          <a:chOff x="0" y="0"/>
          <a:chExt cx="0" cy="0"/>
        </a:xfrm>
      </p:grpSpPr>
      <p:sp>
        <p:nvSpPr>
          <p:cNvPr id="121" name="Google Shape;121;p4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3" name="Google Shape;123;p4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4" name="Google Shape;124;p4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5" name="Google Shape;125;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6" name="Google Shape;126;p47"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27" name="Google Shape;127;p47"/>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128" name="Google Shape;128;p47"/>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4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31" name="Google Shape;131;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2" name="Google Shape;132;p48"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33" name="Google Shape;133;p48"/>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134" name="Google Shape;134;p48"/>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RC Template">
  <p:cSld name="CAPTION_ONLY_1">
    <p:spTree>
      <p:nvGrpSpPr>
        <p:cNvPr id="1" name="Shape 135"/>
        <p:cNvGrpSpPr/>
        <p:nvPr/>
      </p:nvGrpSpPr>
      <p:grpSpPr>
        <a:xfrm>
          <a:off x="0" y="0"/>
          <a:ext cx="0" cy="0"/>
          <a:chOff x="0" y="0"/>
          <a:chExt cx="0" cy="0"/>
        </a:xfrm>
      </p:grpSpPr>
      <p:sp>
        <p:nvSpPr>
          <p:cNvPr id="136" name="Google Shape;136;p4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7" name="Google Shape;137;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49"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39" name="Google Shape;139;p49"/>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140" name="Google Shape;140;p49"/>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ater Resources Conference Template" type="title">
  <p:cSld name="TITLE">
    <p:bg>
      <p:bgPr>
        <a:noFill/>
        <a:effectLst/>
      </p:bgPr>
    </p:bg>
    <p:spTree>
      <p:nvGrpSpPr>
        <p:cNvPr id="1" name="Shape 17"/>
        <p:cNvGrpSpPr/>
        <p:nvPr/>
      </p:nvGrpSpPr>
      <p:grpSpPr>
        <a:xfrm>
          <a:off x="0" y="0"/>
          <a:ext cx="0" cy="0"/>
          <a:chOff x="0" y="0"/>
          <a:chExt cx="0" cy="0"/>
        </a:xfrm>
      </p:grpSpPr>
      <p:sp>
        <p:nvSpPr>
          <p:cNvPr id="18" name="Google Shape;18;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5200"/>
              <a:buNone/>
              <a:defRPr sz="52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7A0019"/>
              </a:buClr>
              <a:buSzPts val="2800"/>
              <a:buNone/>
              <a:defRPr sz="2800">
                <a:solidFill>
                  <a:srgbClr val="7A0019"/>
                </a:solidFill>
              </a:defRPr>
            </a:lvl1pPr>
            <a:lvl2pPr lvl="1" algn="ctr">
              <a:lnSpc>
                <a:spcPct val="100000"/>
              </a:lnSpc>
              <a:spcBef>
                <a:spcPts val="0"/>
              </a:spcBef>
              <a:spcAft>
                <a:spcPts val="0"/>
              </a:spcAft>
              <a:buClr>
                <a:srgbClr val="FFCC33"/>
              </a:buClr>
              <a:buSzPts val="2800"/>
              <a:buNone/>
              <a:defRPr sz="2800">
                <a:solidFill>
                  <a:srgbClr val="FFCC33"/>
                </a:solidFill>
              </a:defRPr>
            </a:lvl2pPr>
            <a:lvl3pPr lvl="2" algn="ctr">
              <a:lnSpc>
                <a:spcPct val="100000"/>
              </a:lnSpc>
              <a:spcBef>
                <a:spcPts val="0"/>
              </a:spcBef>
              <a:spcAft>
                <a:spcPts val="0"/>
              </a:spcAft>
              <a:buClr>
                <a:srgbClr val="FFCC33"/>
              </a:buClr>
              <a:buSzPts val="2800"/>
              <a:buNone/>
              <a:defRPr sz="2800">
                <a:solidFill>
                  <a:srgbClr val="FFCC33"/>
                </a:solidFill>
              </a:defRPr>
            </a:lvl3pPr>
            <a:lvl4pPr lvl="3" algn="ctr">
              <a:lnSpc>
                <a:spcPct val="100000"/>
              </a:lnSpc>
              <a:spcBef>
                <a:spcPts val="0"/>
              </a:spcBef>
              <a:spcAft>
                <a:spcPts val="0"/>
              </a:spcAft>
              <a:buClr>
                <a:srgbClr val="FFCC33"/>
              </a:buClr>
              <a:buSzPts val="2800"/>
              <a:buNone/>
              <a:defRPr sz="2800">
                <a:solidFill>
                  <a:srgbClr val="FFCC33"/>
                </a:solidFill>
              </a:defRPr>
            </a:lvl4pPr>
            <a:lvl5pPr lvl="4" algn="ctr">
              <a:lnSpc>
                <a:spcPct val="100000"/>
              </a:lnSpc>
              <a:spcBef>
                <a:spcPts val="0"/>
              </a:spcBef>
              <a:spcAft>
                <a:spcPts val="0"/>
              </a:spcAft>
              <a:buClr>
                <a:srgbClr val="FFCC33"/>
              </a:buClr>
              <a:buSzPts val="2800"/>
              <a:buNone/>
              <a:defRPr sz="2800">
                <a:solidFill>
                  <a:srgbClr val="FFCC33"/>
                </a:solidFill>
              </a:defRPr>
            </a:lvl5pPr>
            <a:lvl6pPr lvl="5" algn="ctr">
              <a:lnSpc>
                <a:spcPct val="100000"/>
              </a:lnSpc>
              <a:spcBef>
                <a:spcPts val="0"/>
              </a:spcBef>
              <a:spcAft>
                <a:spcPts val="0"/>
              </a:spcAft>
              <a:buClr>
                <a:srgbClr val="FFCC33"/>
              </a:buClr>
              <a:buSzPts val="2800"/>
              <a:buNone/>
              <a:defRPr sz="2800">
                <a:solidFill>
                  <a:srgbClr val="FFCC33"/>
                </a:solidFill>
              </a:defRPr>
            </a:lvl6pPr>
            <a:lvl7pPr lvl="6" algn="ctr">
              <a:lnSpc>
                <a:spcPct val="100000"/>
              </a:lnSpc>
              <a:spcBef>
                <a:spcPts val="0"/>
              </a:spcBef>
              <a:spcAft>
                <a:spcPts val="0"/>
              </a:spcAft>
              <a:buClr>
                <a:srgbClr val="FFCC33"/>
              </a:buClr>
              <a:buSzPts val="2800"/>
              <a:buNone/>
              <a:defRPr sz="2800">
                <a:solidFill>
                  <a:srgbClr val="FFCC33"/>
                </a:solidFill>
              </a:defRPr>
            </a:lvl7pPr>
            <a:lvl8pPr lvl="7" algn="ctr">
              <a:lnSpc>
                <a:spcPct val="100000"/>
              </a:lnSpc>
              <a:spcBef>
                <a:spcPts val="0"/>
              </a:spcBef>
              <a:spcAft>
                <a:spcPts val="0"/>
              </a:spcAft>
              <a:buClr>
                <a:srgbClr val="FFCC33"/>
              </a:buClr>
              <a:buSzPts val="2800"/>
              <a:buNone/>
              <a:defRPr sz="2800">
                <a:solidFill>
                  <a:srgbClr val="FFCC33"/>
                </a:solidFill>
              </a:defRPr>
            </a:lvl8pPr>
            <a:lvl9pPr lvl="8" algn="ctr">
              <a:lnSpc>
                <a:spcPct val="100000"/>
              </a:lnSpc>
              <a:spcBef>
                <a:spcPts val="0"/>
              </a:spcBef>
              <a:spcAft>
                <a:spcPts val="0"/>
              </a:spcAft>
              <a:buClr>
                <a:srgbClr val="FFCC33"/>
              </a:buClr>
              <a:buSzPts val="2800"/>
              <a:buNone/>
              <a:defRPr sz="2800">
                <a:solidFill>
                  <a:srgbClr val="FFCC33"/>
                </a:solidFill>
              </a:defRPr>
            </a:lvl9pPr>
          </a:lstStyle>
          <a:p>
            <a:endParaRPr/>
          </a:p>
        </p:txBody>
      </p:sp>
      <p:sp>
        <p:nvSpPr>
          <p:cNvPr id="20" name="Google Shape;2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2"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22" name="Google Shape;22;p32"/>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23" name="Google Shape;23;p32"/>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sp>
        <p:nvSpPr>
          <p:cNvPr id="142" name="Google Shape;142;p5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3" name="Google Shape;143;p5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44" name="Google Shape;144;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5" name="Google Shape;145;p50"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46" name="Google Shape;146;p50"/>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147" name="Google Shape;147;p50"/>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1">
  <p:cSld name="BIG_NUMBER_1">
    <p:spTree>
      <p:nvGrpSpPr>
        <p:cNvPr id="1" name="Shape 148"/>
        <p:cNvGrpSpPr/>
        <p:nvPr/>
      </p:nvGrpSpPr>
      <p:grpSpPr>
        <a:xfrm>
          <a:off x="0" y="0"/>
          <a:ext cx="0" cy="0"/>
          <a:chOff x="0" y="0"/>
          <a:chExt cx="0" cy="0"/>
        </a:xfrm>
      </p:grpSpPr>
      <p:sp>
        <p:nvSpPr>
          <p:cNvPr id="149" name="Google Shape;149;p5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50" name="Google Shape;150;p5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51" name="Google Shape;151;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51"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53" name="Google Shape;153;p51"/>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154" name="Google Shape;154;p51"/>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
        <p:cNvGrpSpPr/>
        <p:nvPr/>
      </p:nvGrpSpPr>
      <p:grpSpPr>
        <a:xfrm>
          <a:off x="0" y="0"/>
          <a:ext cx="0" cy="0"/>
          <a:chOff x="0" y="0"/>
          <a:chExt cx="0" cy="0"/>
        </a:xfrm>
      </p:grpSpPr>
      <p:sp>
        <p:nvSpPr>
          <p:cNvPr id="156" name="Google Shape;156;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52"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158" name="Google Shape;158;p52"/>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159" name="Google Shape;159;p52"/>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4"/>
        <p:cNvGrpSpPr/>
        <p:nvPr/>
      </p:nvGrpSpPr>
      <p:grpSpPr>
        <a:xfrm>
          <a:off x="0" y="0"/>
          <a:ext cx="0" cy="0"/>
          <a:chOff x="0" y="0"/>
          <a:chExt cx="0" cy="0"/>
        </a:xfrm>
      </p:grpSpPr>
      <p:sp>
        <p:nvSpPr>
          <p:cNvPr id="165" name="Google Shape;165;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6" name="Google Shape;166;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7" name="Google Shape;16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0" name="Google Shape;170;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1" name="Google Shape;17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4" name="Google Shape;17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7" name="Google Shape;177;p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8" name="Google Shape;178;p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9" name="Google Shape;17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5" name="Google Shape;185;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6" name="Google Shape;18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9" name="Google Shape;18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ater Resources Conference Template">
  <p:cSld name="TITLE_1">
    <p:bg>
      <p:bgPr>
        <a:noFill/>
        <a:effectLst/>
      </p:bgPr>
    </p:bg>
    <p:spTree>
      <p:nvGrpSpPr>
        <p:cNvPr id="1" name="Shape 24"/>
        <p:cNvGrpSpPr/>
        <p:nvPr/>
      </p:nvGrpSpPr>
      <p:grpSpPr>
        <a:xfrm>
          <a:off x="0" y="0"/>
          <a:ext cx="0" cy="0"/>
          <a:chOff x="0" y="0"/>
          <a:chExt cx="0" cy="0"/>
        </a:xfrm>
      </p:grpSpPr>
      <p:sp>
        <p:nvSpPr>
          <p:cNvPr id="25" name="Google Shape;25;p3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5200"/>
              <a:buNone/>
              <a:defRPr sz="52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 name="Google Shape;26;p3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7A0019"/>
              </a:buClr>
              <a:buSzPts val="2800"/>
              <a:buNone/>
              <a:defRPr sz="2800">
                <a:solidFill>
                  <a:srgbClr val="7A0019"/>
                </a:solidFill>
              </a:defRPr>
            </a:lvl1pPr>
            <a:lvl2pPr lvl="1" algn="ctr">
              <a:lnSpc>
                <a:spcPct val="100000"/>
              </a:lnSpc>
              <a:spcBef>
                <a:spcPts val="0"/>
              </a:spcBef>
              <a:spcAft>
                <a:spcPts val="0"/>
              </a:spcAft>
              <a:buClr>
                <a:srgbClr val="FFCC33"/>
              </a:buClr>
              <a:buSzPts val="2800"/>
              <a:buNone/>
              <a:defRPr sz="2800">
                <a:solidFill>
                  <a:srgbClr val="FFCC33"/>
                </a:solidFill>
              </a:defRPr>
            </a:lvl2pPr>
            <a:lvl3pPr lvl="2" algn="ctr">
              <a:lnSpc>
                <a:spcPct val="100000"/>
              </a:lnSpc>
              <a:spcBef>
                <a:spcPts val="0"/>
              </a:spcBef>
              <a:spcAft>
                <a:spcPts val="0"/>
              </a:spcAft>
              <a:buClr>
                <a:srgbClr val="FFCC33"/>
              </a:buClr>
              <a:buSzPts val="2800"/>
              <a:buNone/>
              <a:defRPr sz="2800">
                <a:solidFill>
                  <a:srgbClr val="FFCC33"/>
                </a:solidFill>
              </a:defRPr>
            </a:lvl3pPr>
            <a:lvl4pPr lvl="3" algn="ctr">
              <a:lnSpc>
                <a:spcPct val="100000"/>
              </a:lnSpc>
              <a:spcBef>
                <a:spcPts val="0"/>
              </a:spcBef>
              <a:spcAft>
                <a:spcPts val="0"/>
              </a:spcAft>
              <a:buClr>
                <a:srgbClr val="FFCC33"/>
              </a:buClr>
              <a:buSzPts val="2800"/>
              <a:buNone/>
              <a:defRPr sz="2800">
                <a:solidFill>
                  <a:srgbClr val="FFCC33"/>
                </a:solidFill>
              </a:defRPr>
            </a:lvl4pPr>
            <a:lvl5pPr lvl="4" algn="ctr">
              <a:lnSpc>
                <a:spcPct val="100000"/>
              </a:lnSpc>
              <a:spcBef>
                <a:spcPts val="0"/>
              </a:spcBef>
              <a:spcAft>
                <a:spcPts val="0"/>
              </a:spcAft>
              <a:buClr>
                <a:srgbClr val="FFCC33"/>
              </a:buClr>
              <a:buSzPts val="2800"/>
              <a:buNone/>
              <a:defRPr sz="2800">
                <a:solidFill>
                  <a:srgbClr val="FFCC33"/>
                </a:solidFill>
              </a:defRPr>
            </a:lvl5pPr>
            <a:lvl6pPr lvl="5" algn="ctr">
              <a:lnSpc>
                <a:spcPct val="100000"/>
              </a:lnSpc>
              <a:spcBef>
                <a:spcPts val="0"/>
              </a:spcBef>
              <a:spcAft>
                <a:spcPts val="0"/>
              </a:spcAft>
              <a:buClr>
                <a:srgbClr val="FFCC33"/>
              </a:buClr>
              <a:buSzPts val="2800"/>
              <a:buNone/>
              <a:defRPr sz="2800">
                <a:solidFill>
                  <a:srgbClr val="FFCC33"/>
                </a:solidFill>
              </a:defRPr>
            </a:lvl6pPr>
            <a:lvl7pPr lvl="6" algn="ctr">
              <a:lnSpc>
                <a:spcPct val="100000"/>
              </a:lnSpc>
              <a:spcBef>
                <a:spcPts val="0"/>
              </a:spcBef>
              <a:spcAft>
                <a:spcPts val="0"/>
              </a:spcAft>
              <a:buClr>
                <a:srgbClr val="FFCC33"/>
              </a:buClr>
              <a:buSzPts val="2800"/>
              <a:buNone/>
              <a:defRPr sz="2800">
                <a:solidFill>
                  <a:srgbClr val="FFCC33"/>
                </a:solidFill>
              </a:defRPr>
            </a:lvl7pPr>
            <a:lvl8pPr lvl="7" algn="ctr">
              <a:lnSpc>
                <a:spcPct val="100000"/>
              </a:lnSpc>
              <a:spcBef>
                <a:spcPts val="0"/>
              </a:spcBef>
              <a:spcAft>
                <a:spcPts val="0"/>
              </a:spcAft>
              <a:buClr>
                <a:srgbClr val="FFCC33"/>
              </a:buClr>
              <a:buSzPts val="2800"/>
              <a:buNone/>
              <a:defRPr sz="2800">
                <a:solidFill>
                  <a:srgbClr val="FFCC33"/>
                </a:solidFill>
              </a:defRPr>
            </a:lvl8pPr>
            <a:lvl9pPr lvl="8" algn="ctr">
              <a:lnSpc>
                <a:spcPct val="100000"/>
              </a:lnSpc>
              <a:spcBef>
                <a:spcPts val="0"/>
              </a:spcBef>
              <a:spcAft>
                <a:spcPts val="0"/>
              </a:spcAft>
              <a:buClr>
                <a:srgbClr val="FFCC33"/>
              </a:buClr>
              <a:buSzPts val="2800"/>
              <a:buNone/>
              <a:defRPr sz="2800">
                <a:solidFill>
                  <a:srgbClr val="FFCC33"/>
                </a:solidFill>
              </a:defRPr>
            </a:lvl9pPr>
          </a:lstStyle>
          <a:p>
            <a:endParaRPr/>
          </a:p>
        </p:txBody>
      </p:sp>
      <p:sp>
        <p:nvSpPr>
          <p:cNvPr id="27" name="Google Shape;2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33"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29" name="Google Shape;29;p33"/>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30" name="Google Shape;30;p33"/>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0"/>
        <p:cNvGrpSpPr/>
        <p:nvPr/>
      </p:nvGrpSpPr>
      <p:grpSpPr>
        <a:xfrm>
          <a:off x="0" y="0"/>
          <a:ext cx="0" cy="0"/>
          <a:chOff x="0" y="0"/>
          <a:chExt cx="0" cy="0"/>
        </a:xfrm>
      </p:grpSpPr>
      <p:sp>
        <p:nvSpPr>
          <p:cNvPr id="191" name="Google Shape;191;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3" name="Google Shape;193;p2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4" name="Google Shape;194;p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5" name="Google Shape;19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6"/>
        <p:cNvGrpSpPr/>
        <p:nvPr/>
      </p:nvGrpSpPr>
      <p:grpSpPr>
        <a:xfrm>
          <a:off x="0" y="0"/>
          <a:ext cx="0" cy="0"/>
          <a:chOff x="0" y="0"/>
          <a:chExt cx="0" cy="0"/>
        </a:xfrm>
      </p:grpSpPr>
      <p:sp>
        <p:nvSpPr>
          <p:cNvPr id="197" name="Google Shape;197;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98" name="Google Shape;19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9"/>
        <p:cNvGrpSpPr/>
        <p:nvPr/>
      </p:nvGrpSpPr>
      <p:grpSpPr>
        <a:xfrm>
          <a:off x="0" y="0"/>
          <a:ext cx="0" cy="0"/>
          <a:chOff x="0" y="0"/>
          <a:chExt cx="0" cy="0"/>
        </a:xfrm>
      </p:grpSpPr>
      <p:sp>
        <p:nvSpPr>
          <p:cNvPr id="200" name="Google Shape;200;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1" name="Google Shape;201;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02" name="Google Shape;202;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3" name="Google Shape;3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4"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35" name="Google Shape;35;p34"/>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36" name="Google Shape;36;p34"/>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9" name="Google Shape;3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0" name="Google Shape;40;p35"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41" name="Google Shape;41;p35"/>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42" name="Google Shape;42;p35"/>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6" name="Google Shape;4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36"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48" name="Google Shape;48;p36"/>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49" name="Google Shape;49;p36"/>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50"/>
        <p:cNvGrpSpPr/>
        <p:nvPr/>
      </p:nvGrpSpPr>
      <p:grpSpPr>
        <a:xfrm>
          <a:off x="0" y="0"/>
          <a:ext cx="0" cy="0"/>
          <a:chOff x="0" y="0"/>
          <a:chExt cx="0" cy="0"/>
        </a:xfrm>
      </p:grpSpPr>
      <p:sp>
        <p:nvSpPr>
          <p:cNvPr id="51" name="Google Shape;51;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3" name="Google Shape;5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37"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55" name="Google Shape;55;p37"/>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56" name="Google Shape;56;p37"/>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7"/>
        <p:cNvGrpSpPr/>
        <p:nvPr/>
      </p:nvGrpSpPr>
      <p:grpSpPr>
        <a:xfrm>
          <a:off x="0" y="0"/>
          <a:ext cx="0" cy="0"/>
          <a:chOff x="0" y="0"/>
          <a:chExt cx="0" cy="0"/>
        </a:xfrm>
      </p:grpSpPr>
      <p:sp>
        <p:nvSpPr>
          <p:cNvPr id="58" name="Google Shape;58;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0" name="Google Shape;60;p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1" name="Google Shape;61;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38" descr="SystemWide-gold.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63" name="Google Shape;63;p38"/>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64" name="Google Shape;64;p38"/>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3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3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39" descr="SystemWide-maroon.png"/>
          <p:cNvPicPr preferRelativeResize="0"/>
          <p:nvPr/>
        </p:nvPicPr>
        <p:blipFill rotWithShape="1">
          <a:blip r:embed="rId2">
            <a:alphaModFix/>
          </a:blip>
          <a:srcRect/>
          <a:stretch/>
        </p:blipFill>
        <p:spPr>
          <a:xfrm>
            <a:off x="0" y="4247008"/>
            <a:ext cx="9144000" cy="896492"/>
          </a:xfrm>
          <a:prstGeom prst="rect">
            <a:avLst/>
          </a:prstGeom>
          <a:noFill/>
          <a:ln>
            <a:noFill/>
          </a:ln>
        </p:spPr>
      </p:pic>
      <p:sp>
        <p:nvSpPr>
          <p:cNvPr id="71" name="Google Shape;71;p39"/>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
        <p:nvSpPr>
          <p:cNvPr id="72" name="Google Shape;72;p39"/>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aleway"/>
                <a:ea typeface="Raleway"/>
                <a:cs typeface="Raleway"/>
                <a:sym typeface="Raleway"/>
              </a:rPr>
              <a:t>Water Resources Center</a:t>
            </a:r>
            <a:endParaRPr sz="1800" b="0" i="0" u="none" strike="noStrike" cap="none">
              <a:solidFill>
                <a:srgbClr val="FFFFFF"/>
              </a:solidFill>
              <a:latin typeface="Raleway"/>
              <a:ea typeface="Raleway"/>
              <a:cs typeface="Raleway"/>
              <a:sym typeface="Raleway"/>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2.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7A0019"/>
              </a:buClr>
              <a:buSzPts val="2800"/>
              <a:buFont typeface="Raleway"/>
              <a:buNone/>
              <a:defRPr sz="2800" b="0" i="0" u="none" strike="noStrike" cap="none">
                <a:solidFill>
                  <a:srgbClr val="7A0019"/>
                </a:solidFill>
                <a:latin typeface="Raleway"/>
                <a:ea typeface="Raleway"/>
                <a:cs typeface="Raleway"/>
                <a:sym typeface="Raleway"/>
              </a:defRPr>
            </a:lvl1pPr>
            <a:lvl2pPr marR="0" lvl="1" algn="l" rtl="0">
              <a:lnSpc>
                <a:spcPct val="100000"/>
              </a:lnSpc>
              <a:spcBef>
                <a:spcPts val="0"/>
              </a:spcBef>
              <a:spcAft>
                <a:spcPts val="0"/>
              </a:spcAft>
              <a:buClr>
                <a:srgbClr val="7A0019"/>
              </a:buClr>
              <a:buSzPts val="2800"/>
              <a:buFont typeface="Arial"/>
              <a:buNone/>
              <a:defRPr sz="2800" b="0" i="0" u="none" strike="noStrike" cap="none">
                <a:solidFill>
                  <a:srgbClr val="7A0019"/>
                </a:solidFill>
                <a:latin typeface="Arial"/>
                <a:ea typeface="Arial"/>
                <a:cs typeface="Arial"/>
                <a:sym typeface="Arial"/>
              </a:defRPr>
            </a:lvl2pPr>
            <a:lvl3pPr marR="0" lvl="2" algn="l" rtl="0">
              <a:lnSpc>
                <a:spcPct val="100000"/>
              </a:lnSpc>
              <a:spcBef>
                <a:spcPts val="0"/>
              </a:spcBef>
              <a:spcAft>
                <a:spcPts val="0"/>
              </a:spcAft>
              <a:buClr>
                <a:srgbClr val="7A0019"/>
              </a:buClr>
              <a:buSzPts val="2800"/>
              <a:buFont typeface="Arial"/>
              <a:buNone/>
              <a:defRPr sz="2800" b="0" i="0" u="none" strike="noStrike" cap="none">
                <a:solidFill>
                  <a:srgbClr val="7A0019"/>
                </a:solidFill>
                <a:latin typeface="Arial"/>
                <a:ea typeface="Arial"/>
                <a:cs typeface="Arial"/>
                <a:sym typeface="Arial"/>
              </a:defRPr>
            </a:lvl3pPr>
            <a:lvl4pPr marR="0" lvl="3" algn="l" rtl="0">
              <a:lnSpc>
                <a:spcPct val="100000"/>
              </a:lnSpc>
              <a:spcBef>
                <a:spcPts val="0"/>
              </a:spcBef>
              <a:spcAft>
                <a:spcPts val="0"/>
              </a:spcAft>
              <a:buClr>
                <a:srgbClr val="7A0019"/>
              </a:buClr>
              <a:buSzPts val="2800"/>
              <a:buFont typeface="Arial"/>
              <a:buNone/>
              <a:defRPr sz="2800" b="0" i="0" u="none" strike="noStrike" cap="none">
                <a:solidFill>
                  <a:srgbClr val="7A0019"/>
                </a:solidFill>
                <a:latin typeface="Arial"/>
                <a:ea typeface="Arial"/>
                <a:cs typeface="Arial"/>
                <a:sym typeface="Arial"/>
              </a:defRPr>
            </a:lvl4pPr>
            <a:lvl5pPr marR="0" lvl="4" algn="l" rtl="0">
              <a:lnSpc>
                <a:spcPct val="100000"/>
              </a:lnSpc>
              <a:spcBef>
                <a:spcPts val="0"/>
              </a:spcBef>
              <a:spcAft>
                <a:spcPts val="0"/>
              </a:spcAft>
              <a:buClr>
                <a:srgbClr val="7A0019"/>
              </a:buClr>
              <a:buSzPts val="2800"/>
              <a:buFont typeface="Arial"/>
              <a:buNone/>
              <a:defRPr sz="2800" b="0" i="0" u="none" strike="noStrike" cap="none">
                <a:solidFill>
                  <a:srgbClr val="7A0019"/>
                </a:solidFill>
                <a:latin typeface="Arial"/>
                <a:ea typeface="Arial"/>
                <a:cs typeface="Arial"/>
                <a:sym typeface="Arial"/>
              </a:defRPr>
            </a:lvl5pPr>
            <a:lvl6pPr marR="0" lvl="5" algn="l" rtl="0">
              <a:lnSpc>
                <a:spcPct val="100000"/>
              </a:lnSpc>
              <a:spcBef>
                <a:spcPts val="0"/>
              </a:spcBef>
              <a:spcAft>
                <a:spcPts val="0"/>
              </a:spcAft>
              <a:buClr>
                <a:srgbClr val="7A0019"/>
              </a:buClr>
              <a:buSzPts val="2800"/>
              <a:buFont typeface="Arial"/>
              <a:buNone/>
              <a:defRPr sz="2800" b="0" i="0" u="none" strike="noStrike" cap="none">
                <a:solidFill>
                  <a:srgbClr val="7A0019"/>
                </a:solidFill>
                <a:latin typeface="Arial"/>
                <a:ea typeface="Arial"/>
                <a:cs typeface="Arial"/>
                <a:sym typeface="Arial"/>
              </a:defRPr>
            </a:lvl6pPr>
            <a:lvl7pPr marR="0" lvl="6" algn="l" rtl="0">
              <a:lnSpc>
                <a:spcPct val="100000"/>
              </a:lnSpc>
              <a:spcBef>
                <a:spcPts val="0"/>
              </a:spcBef>
              <a:spcAft>
                <a:spcPts val="0"/>
              </a:spcAft>
              <a:buClr>
                <a:srgbClr val="7A0019"/>
              </a:buClr>
              <a:buSzPts val="2800"/>
              <a:buFont typeface="Arial"/>
              <a:buNone/>
              <a:defRPr sz="2800" b="0" i="0" u="none" strike="noStrike" cap="none">
                <a:solidFill>
                  <a:srgbClr val="7A0019"/>
                </a:solidFill>
                <a:latin typeface="Arial"/>
                <a:ea typeface="Arial"/>
                <a:cs typeface="Arial"/>
                <a:sym typeface="Arial"/>
              </a:defRPr>
            </a:lvl7pPr>
            <a:lvl8pPr marR="0" lvl="7" algn="l" rtl="0">
              <a:lnSpc>
                <a:spcPct val="100000"/>
              </a:lnSpc>
              <a:spcBef>
                <a:spcPts val="0"/>
              </a:spcBef>
              <a:spcAft>
                <a:spcPts val="0"/>
              </a:spcAft>
              <a:buClr>
                <a:srgbClr val="7A0019"/>
              </a:buClr>
              <a:buSzPts val="2800"/>
              <a:buFont typeface="Arial"/>
              <a:buNone/>
              <a:defRPr sz="2800" b="0" i="0" u="none" strike="noStrike" cap="none">
                <a:solidFill>
                  <a:srgbClr val="7A0019"/>
                </a:solidFill>
                <a:latin typeface="Arial"/>
                <a:ea typeface="Arial"/>
                <a:cs typeface="Arial"/>
                <a:sym typeface="Arial"/>
              </a:defRPr>
            </a:lvl8pPr>
            <a:lvl9pPr marR="0" lvl="8" algn="l" rtl="0">
              <a:lnSpc>
                <a:spcPct val="100000"/>
              </a:lnSpc>
              <a:spcBef>
                <a:spcPts val="0"/>
              </a:spcBef>
              <a:spcAft>
                <a:spcPts val="0"/>
              </a:spcAft>
              <a:buClr>
                <a:srgbClr val="7A0019"/>
              </a:buClr>
              <a:buSzPts val="2800"/>
              <a:buFont typeface="Arial"/>
              <a:buNone/>
              <a:defRPr sz="2800" b="0" i="0" u="none" strike="noStrike" cap="none">
                <a:solidFill>
                  <a:srgbClr val="7A0019"/>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Raleway"/>
              <a:buChar char="●"/>
              <a:defRPr sz="1800" b="0" i="0" u="none" strike="noStrike" cap="none">
                <a:solidFill>
                  <a:srgbClr val="000000"/>
                </a:solidFill>
                <a:latin typeface="Raleway"/>
                <a:ea typeface="Raleway"/>
                <a:cs typeface="Raleway"/>
                <a:sym typeface="Raleway"/>
              </a:defRPr>
            </a:lvl1pPr>
            <a:lvl2pPr marL="914400" marR="0" lvl="1" indent="-317500" algn="l" rtl="0">
              <a:lnSpc>
                <a:spcPct val="115000"/>
              </a:lnSpc>
              <a:spcBef>
                <a:spcPts val="1600"/>
              </a:spcBef>
              <a:spcAft>
                <a:spcPts val="0"/>
              </a:spcAft>
              <a:buClr>
                <a:srgbClr val="000000"/>
              </a:buClr>
              <a:buSzPts val="1400"/>
              <a:buFont typeface="Raleway"/>
              <a:buChar char="○"/>
              <a:defRPr sz="1400" b="0" i="0" u="none" strike="noStrike" cap="none">
                <a:solidFill>
                  <a:srgbClr val="000000"/>
                </a:solidFill>
                <a:latin typeface="Raleway"/>
                <a:ea typeface="Raleway"/>
                <a:cs typeface="Raleway"/>
                <a:sym typeface="Raleway"/>
              </a:defRPr>
            </a:lvl2pPr>
            <a:lvl3pPr marL="1371600" marR="0" lvl="2" indent="-317500" algn="l" rtl="0">
              <a:lnSpc>
                <a:spcPct val="115000"/>
              </a:lnSpc>
              <a:spcBef>
                <a:spcPts val="1600"/>
              </a:spcBef>
              <a:spcAft>
                <a:spcPts val="0"/>
              </a:spcAft>
              <a:buClr>
                <a:srgbClr val="000000"/>
              </a:buClr>
              <a:buSzPts val="1400"/>
              <a:buFont typeface="Raleway"/>
              <a:buChar char="■"/>
              <a:defRPr sz="1400" b="0" i="0" u="none" strike="noStrike" cap="none">
                <a:solidFill>
                  <a:srgbClr val="000000"/>
                </a:solidFill>
                <a:latin typeface="Raleway"/>
                <a:ea typeface="Raleway"/>
                <a:cs typeface="Raleway"/>
                <a:sym typeface="Raleway"/>
              </a:defRPr>
            </a:lvl3pPr>
            <a:lvl4pPr marL="1828800" marR="0" lvl="3" indent="-317500" algn="l" rtl="0">
              <a:lnSpc>
                <a:spcPct val="115000"/>
              </a:lnSpc>
              <a:spcBef>
                <a:spcPts val="1600"/>
              </a:spcBef>
              <a:spcAft>
                <a:spcPts val="0"/>
              </a:spcAft>
              <a:buClr>
                <a:srgbClr val="000000"/>
              </a:buClr>
              <a:buSzPts val="1400"/>
              <a:buFont typeface="Raleway"/>
              <a:buChar char="●"/>
              <a:defRPr sz="1400" b="0" i="0" u="none" strike="noStrike" cap="none">
                <a:solidFill>
                  <a:srgbClr val="000000"/>
                </a:solidFill>
                <a:latin typeface="Raleway"/>
                <a:ea typeface="Raleway"/>
                <a:cs typeface="Raleway"/>
                <a:sym typeface="Raleway"/>
              </a:defRPr>
            </a:lvl4pPr>
            <a:lvl5pPr marL="2286000" marR="0" lvl="4" indent="-317500" algn="l" rtl="0">
              <a:lnSpc>
                <a:spcPct val="115000"/>
              </a:lnSpc>
              <a:spcBef>
                <a:spcPts val="1600"/>
              </a:spcBef>
              <a:spcAft>
                <a:spcPts val="0"/>
              </a:spcAft>
              <a:buClr>
                <a:srgbClr val="000000"/>
              </a:buClr>
              <a:buSzPts val="1400"/>
              <a:buFont typeface="Raleway"/>
              <a:buChar char="○"/>
              <a:defRPr sz="1400" b="0" i="0" u="none" strike="noStrike" cap="none">
                <a:solidFill>
                  <a:srgbClr val="000000"/>
                </a:solidFill>
                <a:latin typeface="Raleway"/>
                <a:ea typeface="Raleway"/>
                <a:cs typeface="Raleway"/>
                <a:sym typeface="Raleway"/>
              </a:defRPr>
            </a:lvl5pPr>
            <a:lvl6pPr marL="2743200" marR="0" lvl="5" indent="-317500" algn="l" rtl="0">
              <a:lnSpc>
                <a:spcPct val="115000"/>
              </a:lnSpc>
              <a:spcBef>
                <a:spcPts val="1600"/>
              </a:spcBef>
              <a:spcAft>
                <a:spcPts val="0"/>
              </a:spcAft>
              <a:buClr>
                <a:srgbClr val="000000"/>
              </a:buClr>
              <a:buSzPts val="1400"/>
              <a:buFont typeface="Raleway"/>
              <a:buChar char="■"/>
              <a:defRPr sz="1400" b="0" i="0" u="none" strike="noStrike" cap="none">
                <a:solidFill>
                  <a:srgbClr val="000000"/>
                </a:solidFill>
                <a:latin typeface="Raleway"/>
                <a:ea typeface="Raleway"/>
                <a:cs typeface="Raleway"/>
                <a:sym typeface="Raleway"/>
              </a:defRPr>
            </a:lvl6pPr>
            <a:lvl7pPr marL="3200400" marR="0" lvl="6" indent="-317500" algn="l" rtl="0">
              <a:lnSpc>
                <a:spcPct val="115000"/>
              </a:lnSpc>
              <a:spcBef>
                <a:spcPts val="1600"/>
              </a:spcBef>
              <a:spcAft>
                <a:spcPts val="0"/>
              </a:spcAft>
              <a:buClr>
                <a:srgbClr val="000000"/>
              </a:buClr>
              <a:buSzPts val="1400"/>
              <a:buFont typeface="Raleway"/>
              <a:buChar char="●"/>
              <a:defRPr sz="1400" b="0" i="0" u="none" strike="noStrike" cap="none">
                <a:solidFill>
                  <a:srgbClr val="000000"/>
                </a:solidFill>
                <a:latin typeface="Raleway"/>
                <a:ea typeface="Raleway"/>
                <a:cs typeface="Raleway"/>
                <a:sym typeface="Raleway"/>
              </a:defRPr>
            </a:lvl7pPr>
            <a:lvl8pPr marL="3657600" marR="0" lvl="7" indent="-317500" algn="l" rtl="0">
              <a:lnSpc>
                <a:spcPct val="115000"/>
              </a:lnSpc>
              <a:spcBef>
                <a:spcPts val="1600"/>
              </a:spcBef>
              <a:spcAft>
                <a:spcPts val="0"/>
              </a:spcAft>
              <a:buClr>
                <a:srgbClr val="000000"/>
              </a:buClr>
              <a:buSzPts val="1400"/>
              <a:buFont typeface="Raleway"/>
              <a:buChar char="○"/>
              <a:defRPr sz="1400" b="0" i="0" u="none" strike="noStrike" cap="none">
                <a:solidFill>
                  <a:srgbClr val="000000"/>
                </a:solidFill>
                <a:latin typeface="Raleway"/>
                <a:ea typeface="Raleway"/>
                <a:cs typeface="Raleway"/>
                <a:sym typeface="Raleway"/>
              </a:defRPr>
            </a:lvl8pPr>
            <a:lvl9pPr marL="4114800" marR="0" lvl="8" indent="-317500" algn="l" rtl="0">
              <a:lnSpc>
                <a:spcPct val="115000"/>
              </a:lnSpc>
              <a:spcBef>
                <a:spcPts val="1600"/>
              </a:spcBef>
              <a:spcAft>
                <a:spcPts val="1600"/>
              </a:spcAft>
              <a:buClr>
                <a:srgbClr val="000000"/>
              </a:buClr>
              <a:buSzPts val="1400"/>
              <a:buFont typeface="Raleway"/>
              <a:buChar char="■"/>
              <a:defRPr sz="1400" b="0" i="0" u="none" strike="noStrike" cap="none">
                <a:solidFill>
                  <a:srgbClr val="000000"/>
                </a:solidFill>
                <a:latin typeface="Raleway"/>
                <a:ea typeface="Raleway"/>
                <a:cs typeface="Raleway"/>
                <a:sym typeface="Raleway"/>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9;p19" descr="SystemWide-gold.png"/>
          <p:cNvPicPr preferRelativeResize="0"/>
          <p:nvPr/>
        </p:nvPicPr>
        <p:blipFill rotWithShape="1">
          <a:blip r:embed="rId24">
            <a:alphaModFix/>
          </a:blip>
          <a:srcRect/>
          <a:stretch/>
        </p:blipFill>
        <p:spPr>
          <a:xfrm>
            <a:off x="0" y="4247008"/>
            <a:ext cx="9144000" cy="896492"/>
          </a:xfrm>
          <a:prstGeom prst="rect">
            <a:avLst/>
          </a:prstGeom>
          <a:noFill/>
          <a:ln>
            <a:noFill/>
          </a:ln>
        </p:spPr>
      </p:pic>
      <p:sp>
        <p:nvSpPr>
          <p:cNvPr id="10" name="Google Shape;10;p19"/>
          <p:cNvSpPr txBox="1"/>
          <p:nvPr/>
        </p:nvSpPr>
        <p:spPr>
          <a:xfrm>
            <a:off x="3117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
        <p:nvSpPr>
          <p:cNvPr id="11" name="Google Shape;11;p19"/>
          <p:cNvSpPr txBox="1"/>
          <p:nvPr/>
        </p:nvSpPr>
        <p:spPr>
          <a:xfrm>
            <a:off x="6036300" y="4498450"/>
            <a:ext cx="27960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7A0019"/>
                </a:solidFill>
                <a:latin typeface="Raleway"/>
                <a:ea typeface="Raleway"/>
                <a:cs typeface="Raleway"/>
                <a:sym typeface="Raleway"/>
              </a:rPr>
              <a:t>Water Resources Center</a:t>
            </a:r>
            <a:endParaRPr sz="1800" b="0" i="0" u="none" strike="noStrike" cap="none">
              <a:solidFill>
                <a:srgbClr val="7A0019"/>
              </a:solidFill>
              <a:latin typeface="Raleway"/>
              <a:ea typeface="Raleway"/>
              <a:cs typeface="Raleway"/>
              <a:sym typeface="Raleway"/>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62" name="Google Shape;162;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3" name="Google Shape;16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urldefense.com/v3/__https:/pubs.usgs.gov/of/2023/1032/ofr20231032.pdf__;!!DZ3fjg!7LMwNSiRfles00GwQxfU-ngtPBBVksj9CUnP0O0zCAi4XRv4qzKZT3Urh_ofU-vzcXflg8uk64EsKTWruJn3QR8$" TargetMode="External"/><Relationship Id="rId13" Type="http://schemas.openxmlformats.org/officeDocument/2006/relationships/hyperlink" Target="https://urldefense.com/v3/__https:/dashboard.waterdata.usgs.gov/app/nwd/en/__;!!DZ3fjg!7LMwNSiRfles00GwQxfU-ngtPBBVksj9CUnP0O0zCAi4XRv4qzKZT3Urh_ofU-vzcXflg8uk64EsKTWrTD8-APg$" TargetMode="External"/><Relationship Id="rId3" Type="http://schemas.openxmlformats.org/officeDocument/2006/relationships/hyperlink" Target="https://urldefense.com/v3/__https:/nap.nationalacademies.org/read/11598/chapter/2__;!!DZ3fjg!7LMwNSiRfles00GwQxfU-ngtPBBVksj9CUnP0O0zCAi4XRv4qzKZT3Urh_ofU-vzcXflg8uk64EsKTWrSJkJer4$" TargetMode="External"/><Relationship Id="rId7" Type="http://schemas.openxmlformats.org/officeDocument/2006/relationships/hyperlink" Target="https://urldefense.com/v3/__https:/www.usgs.gov/mission-areas/water-resources/science/federal-priority-streamgages-fps__;!!DZ3fjg!7LMwNSiRfles00GwQxfU-ngtPBBVksj9CUnP0O0zCAi4XRv4qzKZT3Urh_ofU-vzcXflg8uk64EsKTWrz11mroM$" TargetMode="External"/><Relationship Id="rId12" Type="http://schemas.openxmlformats.org/officeDocument/2006/relationships/hyperlink" Target="https://waterdata.usgs.gov/nwis"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hyperlink" Target="https://urldefense.com/v3/__https:/www.usgs.gov/mission-areas/water-resources/science/national-water-monitoring-network__;!!DZ3fjg!7LMwNSiRfles00GwQxfU-ngtPBBVksj9CUnP0O0zCAi4XRv4qzKZT3Urh_ofU-vzcXflg8uk64EsKTWromyDXX4$" TargetMode="External"/><Relationship Id="rId11" Type="http://schemas.openxmlformats.org/officeDocument/2006/relationships/hyperlink" Target="https://urldefense.com/v3/__https:/water.usgs.gov/osw/pubs/nhwc_report.pdf__;!!DZ3fjg!7LMwNSiRfles00GwQxfU-ngtPBBVksj9CUnP0O0zCAi4XRv4qzKZT3Urh_ofU-vzcXflg8uk64EsKTWr2yOZbvw$" TargetMode="External"/><Relationship Id="rId5" Type="http://schemas.openxmlformats.org/officeDocument/2006/relationships/hyperlink" Target="https://urldefense.com/v3/__https:/www.congress.gov/crs-product/R45695__;!!DZ3fjg!7LMwNSiRfles00GwQxfU-ngtPBBVksj9CUnP0O0zCAi4XRv4qzKZT3Urh_ofU-vzcXflg8uk64EsKTWrQIUr7Rc$" TargetMode="External"/><Relationship Id="rId10" Type="http://schemas.openxmlformats.org/officeDocument/2006/relationships/hyperlink" Target="https://uofi.box.com/s/bcgz304vhf8gyooers0qbg4f5eqmjwgb" TargetMode="External"/><Relationship Id="rId4" Type="http://schemas.openxmlformats.org/officeDocument/2006/relationships/hyperlink" Target="https://urldefense.com/v3/__https:/www.usgs.gov/tools/hydrologic-unit-maps__;!!DZ3fjg!7LMwNSiRfles00GwQxfU-ngtPBBVksj9CUnP0O0zCAi4XRv4qzKZT3Urh_ofU-vzcXflg8uk64EsKTWrHvV-5LA$" TargetMode="External"/><Relationship Id="rId9" Type="http://schemas.openxmlformats.org/officeDocument/2006/relationships/hyperlink" Target="https://urldefense.com/v3/__https:/water.usgs.gov/networks/fps/__;!!DZ3fjg!7LMwNSiRfles00GwQxfU-ngtPBBVksj9CUnP0O0zCAi4XRv4qzKZT3Urh_ofU-vzcXflg8uk64EsKTWr6W2a0SA$" TargetMode="External"/><Relationship Id="rId14" Type="http://schemas.openxmlformats.org/officeDocument/2006/relationships/hyperlink" Target="https://urldefense.com/v3/__https:/waterdata.usgs.gov/explore/*dataCollections=continuous__;Iw!!DZ3fjg!7LMwNSiRfles00GwQxfU-ngtPBBVksj9CUnP0O0zCAi4XRv4qzKZT3Urh_ofU-vzcXflg8uk64EsKTWr0-NlxYQ$"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www.usgs.gov/mission-areas/water-resources/connect"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mailto:cgschmidt@usgs.gov"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
          <p:cNvSpPr txBox="1">
            <a:spLocks noGrp="1"/>
          </p:cNvSpPr>
          <p:nvPr>
            <p:ph type="ctrTitle" idx="4294967295"/>
          </p:nvPr>
        </p:nvSpPr>
        <p:spPr>
          <a:xfrm>
            <a:off x="217171" y="355987"/>
            <a:ext cx="8520600" cy="205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7A0019"/>
              </a:buClr>
              <a:buSzPts val="2800"/>
              <a:buFont typeface="Raleway"/>
              <a:buNone/>
            </a:pPr>
            <a:r>
              <a:rPr lang="en-US" sz="3800" b="0" i="0" u="none" strike="noStrike" cap="none">
                <a:solidFill>
                  <a:srgbClr val="0070C0"/>
                </a:solidFill>
                <a:latin typeface="Raleway"/>
                <a:ea typeface="Raleway"/>
                <a:cs typeface="Raleway"/>
                <a:sym typeface="Raleway"/>
              </a:rPr>
              <a:t>USGS/NIWR FY202</a:t>
            </a:r>
            <a:r>
              <a:rPr lang="en-US" sz="3800">
                <a:solidFill>
                  <a:srgbClr val="0070C0"/>
                </a:solidFill>
              </a:rPr>
              <a:t>5</a:t>
            </a:r>
            <a:br>
              <a:rPr lang="en-US" sz="3800" b="0" i="0" u="none" strike="noStrike" cap="none">
                <a:solidFill>
                  <a:srgbClr val="0070C0"/>
                </a:solidFill>
                <a:latin typeface="Raleway"/>
                <a:ea typeface="Raleway"/>
                <a:cs typeface="Raleway"/>
                <a:sym typeface="Raleway"/>
              </a:rPr>
            </a:br>
            <a:r>
              <a:rPr lang="en-US" sz="3800" b="0" i="0" u="none" strike="noStrike" cap="none">
                <a:solidFill>
                  <a:srgbClr val="0070C0"/>
                </a:solidFill>
                <a:latin typeface="Raleway"/>
                <a:ea typeface="Raleway"/>
                <a:cs typeface="Raleway"/>
                <a:sym typeface="Raleway"/>
              </a:rPr>
              <a:t>Nationally Competitive Grants</a:t>
            </a:r>
            <a:endParaRPr sz="3800" b="0" i="0" u="none" strike="noStrike" cap="none">
              <a:solidFill>
                <a:srgbClr val="0070C0"/>
              </a:solidFill>
              <a:latin typeface="Raleway"/>
              <a:ea typeface="Raleway"/>
              <a:cs typeface="Raleway"/>
              <a:sym typeface="Raleway"/>
            </a:endParaRPr>
          </a:p>
        </p:txBody>
      </p:sp>
      <p:sp>
        <p:nvSpPr>
          <p:cNvPr id="208" name="Google Shape;208;p1"/>
          <p:cNvSpPr txBox="1">
            <a:spLocks noGrp="1"/>
          </p:cNvSpPr>
          <p:nvPr>
            <p:ph type="subTitle" idx="4294967295"/>
          </p:nvPr>
        </p:nvSpPr>
        <p:spPr>
          <a:xfrm>
            <a:off x="217163" y="1820250"/>
            <a:ext cx="85206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Raleway"/>
              <a:buNone/>
            </a:pPr>
            <a:r>
              <a:rPr lang="en-US" sz="1800" b="0" i="0" u="none" strike="noStrike" cap="none" dirty="0">
                <a:solidFill>
                  <a:srgbClr val="000000"/>
                </a:solidFill>
                <a:latin typeface="Raleway"/>
                <a:ea typeface="Raleway"/>
                <a:cs typeface="Raleway"/>
                <a:sym typeface="Raleway"/>
              </a:rPr>
              <a:t>Proposal Preparation Guidance</a:t>
            </a:r>
            <a:endParaRPr sz="1800" b="0" i="0" u="none" strike="noStrike" cap="none" dirty="0">
              <a:solidFill>
                <a:srgbClr val="000000"/>
              </a:solidFill>
              <a:latin typeface="Raleway"/>
              <a:ea typeface="Raleway"/>
              <a:cs typeface="Raleway"/>
              <a:sym typeface="Raleway"/>
            </a:endParaRPr>
          </a:p>
          <a:p>
            <a:pPr marL="0" marR="0" lvl="0" indent="0" algn="ctr" rtl="0">
              <a:lnSpc>
                <a:spcPct val="115000"/>
              </a:lnSpc>
              <a:spcBef>
                <a:spcPts val="1600"/>
              </a:spcBef>
              <a:spcAft>
                <a:spcPts val="1600"/>
              </a:spcAft>
              <a:buClr>
                <a:srgbClr val="000000"/>
              </a:buClr>
              <a:buSzPts val="1800"/>
              <a:buFont typeface="Raleway"/>
              <a:buNone/>
            </a:pPr>
            <a:r>
              <a:rPr lang="en-US" sz="1800" b="0" i="0" u="none" strike="noStrike" cap="none" dirty="0">
                <a:solidFill>
                  <a:srgbClr val="000000"/>
                </a:solidFill>
                <a:latin typeface="Raleway"/>
                <a:ea typeface="Raleway"/>
                <a:cs typeface="Raleway"/>
                <a:sym typeface="Raleway"/>
              </a:rPr>
              <a:t>August 21, 2025</a:t>
            </a:r>
            <a:endParaRPr sz="1800" b="0" i="0" u="none" strike="noStrike" cap="none" dirty="0">
              <a:solidFill>
                <a:srgbClr val="000000"/>
              </a:solidFill>
              <a:latin typeface="Raleway"/>
              <a:ea typeface="Raleway"/>
              <a:cs typeface="Raleway"/>
              <a:sym typeface="Raleway"/>
            </a:endParaRPr>
          </a:p>
        </p:txBody>
      </p:sp>
      <p:sp>
        <p:nvSpPr>
          <p:cNvPr id="209" name="Google Shape;209;p1"/>
          <p:cNvSpPr txBox="1"/>
          <p:nvPr/>
        </p:nvSpPr>
        <p:spPr>
          <a:xfrm>
            <a:off x="1821900" y="3547052"/>
            <a:ext cx="5500200" cy="41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1" u="none" strike="noStrike" cap="none">
              <a:solidFill>
                <a:srgbClr val="7A0019"/>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400"/>
              <a:buFont typeface="Arial"/>
              <a:buNone/>
            </a:pPr>
            <a:endParaRPr sz="1400" b="1" i="1" u="none" strike="noStrike" cap="none">
              <a:solidFill>
                <a:srgbClr val="7A0019"/>
              </a:solidFill>
              <a:latin typeface="Raleway"/>
              <a:ea typeface="Raleway"/>
              <a:cs typeface="Raleway"/>
              <a:sym typeface="Raleway"/>
            </a:endParaRPr>
          </a:p>
        </p:txBody>
      </p:sp>
      <p:sp>
        <p:nvSpPr>
          <p:cNvPr id="210" name="Google Shape;210;p1"/>
          <p:cNvSpPr txBox="1"/>
          <p:nvPr/>
        </p:nvSpPr>
        <p:spPr>
          <a:xfrm>
            <a:off x="-234701" y="4077113"/>
            <a:ext cx="9424327" cy="112798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p1"/>
          <p:cNvPicPr preferRelativeResize="0"/>
          <p:nvPr/>
        </p:nvPicPr>
        <p:blipFill rotWithShape="1">
          <a:blip r:embed="rId3">
            <a:alphaModFix/>
          </a:blip>
          <a:srcRect/>
          <a:stretch/>
        </p:blipFill>
        <p:spPr>
          <a:xfrm>
            <a:off x="1381388" y="4375773"/>
            <a:ext cx="1222263" cy="642594"/>
          </a:xfrm>
          <a:prstGeom prst="rect">
            <a:avLst/>
          </a:prstGeom>
          <a:noFill/>
          <a:ln>
            <a:noFill/>
          </a:ln>
        </p:spPr>
      </p:pic>
      <p:pic>
        <p:nvPicPr>
          <p:cNvPr id="212" name="Google Shape;212;p1"/>
          <p:cNvPicPr preferRelativeResize="0"/>
          <p:nvPr/>
        </p:nvPicPr>
        <p:blipFill rotWithShape="1">
          <a:blip r:embed="rId4">
            <a:alphaModFix/>
          </a:blip>
          <a:srcRect/>
          <a:stretch/>
        </p:blipFill>
        <p:spPr>
          <a:xfrm>
            <a:off x="0" y="4417072"/>
            <a:ext cx="1302704" cy="448064"/>
          </a:xfrm>
          <a:prstGeom prst="rect">
            <a:avLst/>
          </a:prstGeom>
          <a:noFill/>
          <a:ln>
            <a:noFill/>
          </a:ln>
        </p:spPr>
      </p:pic>
      <p:pic>
        <p:nvPicPr>
          <p:cNvPr id="213" name="Google Shape;213;p1"/>
          <p:cNvPicPr preferRelativeResize="0"/>
          <p:nvPr/>
        </p:nvPicPr>
        <p:blipFill rotWithShape="1">
          <a:blip r:embed="rId5">
            <a:alphaModFix/>
          </a:blip>
          <a:srcRect/>
          <a:stretch/>
        </p:blipFill>
        <p:spPr>
          <a:xfrm>
            <a:off x="6796768" y="4354918"/>
            <a:ext cx="1192016" cy="684305"/>
          </a:xfrm>
          <a:prstGeom prst="rect">
            <a:avLst/>
          </a:prstGeom>
          <a:noFill/>
          <a:ln>
            <a:noFill/>
          </a:ln>
        </p:spPr>
      </p:pic>
      <p:pic>
        <p:nvPicPr>
          <p:cNvPr id="214" name="Google Shape;214;p1"/>
          <p:cNvPicPr preferRelativeResize="0"/>
          <p:nvPr/>
        </p:nvPicPr>
        <p:blipFill rotWithShape="1">
          <a:blip r:embed="rId6">
            <a:alphaModFix/>
          </a:blip>
          <a:srcRect/>
          <a:stretch/>
        </p:blipFill>
        <p:spPr>
          <a:xfrm>
            <a:off x="7919854" y="4354918"/>
            <a:ext cx="1224146" cy="684305"/>
          </a:xfrm>
          <a:prstGeom prst="rect">
            <a:avLst/>
          </a:prstGeom>
          <a:noFill/>
          <a:ln>
            <a:noFill/>
          </a:ln>
        </p:spPr>
      </p:pic>
      <p:pic>
        <p:nvPicPr>
          <p:cNvPr id="215" name="Google Shape;215;p1"/>
          <p:cNvPicPr preferRelativeResize="0"/>
          <p:nvPr/>
        </p:nvPicPr>
        <p:blipFill rotWithShape="1">
          <a:blip r:embed="rId7">
            <a:alphaModFix/>
          </a:blip>
          <a:srcRect/>
          <a:stretch/>
        </p:blipFill>
        <p:spPr>
          <a:xfrm>
            <a:off x="5196978" y="4489476"/>
            <a:ext cx="1495156" cy="415188"/>
          </a:xfrm>
          <a:prstGeom prst="rect">
            <a:avLst/>
          </a:prstGeom>
          <a:noFill/>
          <a:ln>
            <a:noFill/>
          </a:ln>
        </p:spPr>
      </p:pic>
      <p:pic>
        <p:nvPicPr>
          <p:cNvPr id="216" name="Google Shape;216;p1"/>
          <p:cNvPicPr preferRelativeResize="0"/>
          <p:nvPr/>
        </p:nvPicPr>
        <p:blipFill rotWithShape="1">
          <a:blip r:embed="rId8">
            <a:alphaModFix/>
          </a:blip>
          <a:srcRect/>
          <a:stretch/>
        </p:blipFill>
        <p:spPr>
          <a:xfrm>
            <a:off x="2840993" y="4478611"/>
            <a:ext cx="2175590" cy="426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06498AB2-A99C-B4D1-072E-675BA903759E}"/>
            </a:ext>
          </a:extLst>
        </p:cNvPr>
        <p:cNvGrpSpPr/>
        <p:nvPr/>
      </p:nvGrpSpPr>
      <p:grpSpPr>
        <a:xfrm>
          <a:off x="0" y="0"/>
          <a:ext cx="0" cy="0"/>
          <a:chOff x="0" y="0"/>
          <a:chExt cx="0" cy="0"/>
        </a:xfrm>
      </p:grpSpPr>
      <p:sp>
        <p:nvSpPr>
          <p:cNvPr id="275" name="Google Shape;275;g2c3f0438805_0_23">
            <a:extLst>
              <a:ext uri="{FF2B5EF4-FFF2-40B4-BE49-F238E27FC236}">
                <a16:creationId xmlns:a16="http://schemas.microsoft.com/office/drawing/2014/main" id="{A7D05970-38DA-841A-DD24-D52F71405D91}"/>
              </a:ext>
            </a:extLst>
          </p:cNvPr>
          <p:cNvSpPr txBox="1">
            <a:spLocks noGrp="1"/>
          </p:cNvSpPr>
          <p:nvPr>
            <p:ph type="title" idx="4294967295"/>
          </p:nvPr>
        </p:nvSpPr>
        <p:spPr>
          <a:xfrm>
            <a:off x="311700" y="151625"/>
            <a:ext cx="8520600" cy="6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104(g)-General priority #1 </a:t>
            </a:r>
            <a:endParaRPr>
              <a:solidFill>
                <a:srgbClr val="0070C0"/>
              </a:solidFill>
              <a:latin typeface="Raleway"/>
              <a:ea typeface="Raleway"/>
              <a:cs typeface="Raleway"/>
              <a:sym typeface="Raleway"/>
            </a:endParaRPr>
          </a:p>
        </p:txBody>
      </p:sp>
      <p:sp>
        <p:nvSpPr>
          <p:cNvPr id="276" name="Google Shape;276;g2c3f0438805_0_23">
            <a:extLst>
              <a:ext uri="{FF2B5EF4-FFF2-40B4-BE49-F238E27FC236}">
                <a16:creationId xmlns:a16="http://schemas.microsoft.com/office/drawing/2014/main" id="{5EF0E7DB-FF49-CDC6-8DB0-D40DBE17EC5E}"/>
              </a:ext>
            </a:extLst>
          </p:cNvPr>
          <p:cNvSpPr txBox="1">
            <a:spLocks noGrp="1"/>
          </p:cNvSpPr>
          <p:nvPr>
            <p:ph type="body" idx="4294967295"/>
          </p:nvPr>
        </p:nvSpPr>
        <p:spPr>
          <a:xfrm>
            <a:off x="984911" y="789125"/>
            <a:ext cx="7174178" cy="39321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Raleway"/>
              <a:buNone/>
            </a:pPr>
            <a:r>
              <a:rPr lang="en-US" b="1" dirty="0">
                <a:solidFill>
                  <a:schemeClr val="dk1"/>
                </a:solidFill>
                <a:latin typeface="Raleway"/>
                <a:ea typeface="Raleway"/>
                <a:cs typeface="Raleway"/>
                <a:sym typeface="Raleway"/>
              </a:rPr>
              <a:t>Economic value of Information </a:t>
            </a:r>
            <a:r>
              <a:rPr lang="en-US" dirty="0">
                <a:solidFill>
                  <a:schemeClr val="dk1"/>
                </a:solidFill>
                <a:latin typeface="Raleway"/>
                <a:ea typeface="Raleway"/>
                <a:cs typeface="Raleway"/>
                <a:sym typeface="Raleway"/>
              </a:rPr>
              <a:t>of the USGS </a:t>
            </a:r>
            <a:r>
              <a:rPr lang="en-US" dirty="0" err="1">
                <a:solidFill>
                  <a:schemeClr val="dk1"/>
                </a:solidFill>
                <a:latin typeface="Raleway"/>
                <a:ea typeface="Raleway"/>
                <a:cs typeface="Raleway"/>
                <a:sym typeface="Raleway"/>
              </a:rPr>
              <a:t>streamgage</a:t>
            </a:r>
            <a:r>
              <a:rPr lang="en-US" dirty="0">
                <a:solidFill>
                  <a:schemeClr val="dk1"/>
                </a:solidFill>
                <a:latin typeface="Raleway"/>
                <a:ea typeface="Raleway"/>
                <a:cs typeface="Raleway"/>
                <a:sym typeface="Raleway"/>
              </a:rPr>
              <a:t> network and associated National Water Information System (NWIS). </a:t>
            </a:r>
          </a:p>
          <a:p>
            <a:pPr marL="457200" lvl="0" indent="-228600" algn="l" rtl="0">
              <a:lnSpc>
                <a:spcPct val="115000"/>
              </a:lnSpc>
              <a:spcBef>
                <a:spcPts val="0"/>
              </a:spcBef>
              <a:spcAft>
                <a:spcPts val="0"/>
              </a:spcAft>
              <a:buClr>
                <a:schemeClr val="dk1"/>
              </a:buClr>
              <a:buSzPts val="1800"/>
              <a:buFont typeface="Raleway"/>
              <a:buNone/>
            </a:pPr>
            <a:endParaRPr lang="en-US" sz="1400" dirty="0">
              <a:solidFill>
                <a:schemeClr val="dk1"/>
              </a:solidFill>
              <a:latin typeface="Raleway"/>
              <a:ea typeface="Raleway"/>
              <a:cs typeface="Raleway"/>
              <a:sym typeface="Raleway"/>
            </a:endParaRPr>
          </a:p>
          <a:p>
            <a:r>
              <a:rPr lang="en-US" sz="1400" u="sng" dirty="0">
                <a:hlinkClick r:id="rId3"/>
              </a:rPr>
              <a:t>National Hydrologic Warning Council 2006 report</a:t>
            </a:r>
            <a:r>
              <a:rPr lang="en-US" sz="1400" u="sng" dirty="0"/>
              <a:t> </a:t>
            </a:r>
            <a:r>
              <a:rPr lang="en-US" sz="1400" dirty="0">
                <a:solidFill>
                  <a:schemeClr val="dk1"/>
                </a:solidFill>
                <a:latin typeface="Raleway"/>
                <a:ea typeface="Raleway"/>
                <a:cs typeface="Raleway"/>
                <a:sym typeface="Raleway"/>
              </a:rPr>
              <a:t>categories (1) through (3)</a:t>
            </a:r>
            <a:endParaRPr lang="en-US" sz="1400" dirty="0"/>
          </a:p>
          <a:p>
            <a:r>
              <a:rPr lang="en-US" sz="1400" u="sng" dirty="0">
                <a:hlinkClick r:id="rId4"/>
              </a:rPr>
              <a:t>Hydrologic Unit Maps | U.S. Geological Survey</a:t>
            </a:r>
            <a:endParaRPr lang="en-US" sz="1400" dirty="0"/>
          </a:p>
          <a:p>
            <a:r>
              <a:rPr lang="en-US" sz="1400" u="sng" dirty="0">
                <a:hlinkClick r:id="rId5"/>
              </a:rPr>
              <a:t>Congressional Research Service Report – USGS </a:t>
            </a:r>
            <a:r>
              <a:rPr lang="en-US" sz="1400" u="sng" dirty="0" err="1">
                <a:hlinkClick r:id="rId5"/>
              </a:rPr>
              <a:t>Streamgaging</a:t>
            </a:r>
            <a:r>
              <a:rPr lang="en-US" sz="1400" u="sng" dirty="0">
                <a:hlinkClick r:id="rId5"/>
              </a:rPr>
              <a:t> Network: Overview and</a:t>
            </a:r>
            <a:r>
              <a:rPr lang="en-US" sz="1400" dirty="0"/>
              <a:t> </a:t>
            </a:r>
            <a:r>
              <a:rPr lang="en-US" sz="1400" u="sng" dirty="0">
                <a:hlinkClick r:id="rId5"/>
              </a:rPr>
              <a:t>Issues for Congress</a:t>
            </a:r>
            <a:endParaRPr lang="en-US" sz="1400" dirty="0"/>
          </a:p>
          <a:p>
            <a:r>
              <a:rPr lang="en-US" sz="1400" u="sng" dirty="0">
                <a:hlinkClick r:id="rId6"/>
              </a:rPr>
              <a:t>National Water Monitoring Network | U.S. Geological Survey</a:t>
            </a:r>
            <a:endParaRPr lang="en-US" sz="1400" dirty="0"/>
          </a:p>
          <a:p>
            <a:r>
              <a:rPr lang="en-US" sz="1400" u="sng" dirty="0">
                <a:hlinkClick r:id="rId7"/>
              </a:rPr>
              <a:t>Federal Priority </a:t>
            </a:r>
            <a:r>
              <a:rPr lang="en-US" sz="1400" u="sng" dirty="0" err="1">
                <a:hlinkClick r:id="rId7"/>
              </a:rPr>
              <a:t>Streamgages</a:t>
            </a:r>
            <a:r>
              <a:rPr lang="en-US" sz="1400" u="sng" dirty="0">
                <a:hlinkClick r:id="rId7"/>
              </a:rPr>
              <a:t> (FPS)</a:t>
            </a:r>
            <a:r>
              <a:rPr lang="en-US" sz="1400" dirty="0"/>
              <a:t> and </a:t>
            </a:r>
            <a:r>
              <a:rPr lang="en-US" sz="1400" u="sng" dirty="0">
                <a:hlinkClick r:id="rId8"/>
              </a:rPr>
              <a:t>Re-Prioritization of the U.S. Geological Survey</a:t>
            </a:r>
            <a:endParaRPr lang="en-US" sz="1400" dirty="0"/>
          </a:p>
          <a:p>
            <a:r>
              <a:rPr lang="en-US" sz="1400" u="sng" dirty="0">
                <a:hlinkClick r:id="rId9"/>
              </a:rPr>
              <a:t>Federal Priority </a:t>
            </a:r>
            <a:r>
              <a:rPr lang="en-US" sz="1400" u="sng" dirty="0" err="1">
                <a:hlinkClick r:id="rId9"/>
              </a:rPr>
              <a:t>Streamgage</a:t>
            </a:r>
            <a:r>
              <a:rPr lang="en-US" sz="1400" u="sng" dirty="0">
                <a:hlinkClick r:id="rId9"/>
              </a:rPr>
              <a:t> Network</a:t>
            </a:r>
            <a:endParaRPr lang="en-US" sz="1400" dirty="0"/>
          </a:p>
          <a:p>
            <a:r>
              <a:rPr lang="en-US" sz="1400" dirty="0" err="1">
                <a:hlinkClick r:id="rId10"/>
              </a:rPr>
              <a:t>Flood_Management_benefits_FinalDraft.indd</a:t>
            </a:r>
            <a:r>
              <a:rPr lang="en-US" sz="1400" dirty="0"/>
              <a:t> </a:t>
            </a:r>
          </a:p>
          <a:p>
            <a:r>
              <a:rPr lang="en-US" sz="1400" u="sng" dirty="0" err="1">
                <a:hlinkClick r:id="rId11"/>
              </a:rPr>
              <a:t>nhwc</a:t>
            </a:r>
            <a:r>
              <a:rPr lang="en-US" sz="1400" u="sng" dirty="0">
                <a:hlinkClick r:id="rId11"/>
              </a:rPr>
              <a:t> report final 030806.pub</a:t>
            </a:r>
            <a:endParaRPr lang="en-US" sz="1400" dirty="0"/>
          </a:p>
          <a:p>
            <a:r>
              <a:rPr lang="en-US" sz="1400" u="sng" dirty="0">
                <a:hlinkClick r:id="rId12"/>
              </a:rPr>
              <a:t>Water Data for the Nation</a:t>
            </a:r>
            <a:endParaRPr lang="en-US" sz="1400" dirty="0"/>
          </a:p>
          <a:p>
            <a:r>
              <a:rPr lang="en-US" sz="1400" u="sng" dirty="0">
                <a:hlinkClick r:id="rId13"/>
              </a:rPr>
              <a:t>National Water Dashboard</a:t>
            </a:r>
            <a:endParaRPr lang="en-US" sz="1400" dirty="0"/>
          </a:p>
          <a:p>
            <a:r>
              <a:rPr lang="en-US" sz="1400" u="sng" dirty="0">
                <a:hlinkClick r:id="rId14"/>
              </a:rPr>
              <a:t>Explore USGS Water Data</a:t>
            </a:r>
            <a:endParaRPr lang="en-US" sz="1400" dirty="0"/>
          </a:p>
          <a:p>
            <a:pPr marL="457200" lvl="0" indent="-228600" algn="l" rtl="0">
              <a:lnSpc>
                <a:spcPct val="115000"/>
              </a:lnSpc>
              <a:spcBef>
                <a:spcPts val="0"/>
              </a:spcBef>
              <a:spcAft>
                <a:spcPts val="0"/>
              </a:spcAft>
              <a:buClr>
                <a:schemeClr val="dk1"/>
              </a:buClr>
              <a:buSzPts val="1800"/>
              <a:buFont typeface="Raleway"/>
              <a:buNone/>
            </a:pPr>
            <a:endParaRPr lang="en-US" sz="1400" dirty="0">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367624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c3f0438805_0_23"/>
          <p:cNvSpPr txBox="1">
            <a:spLocks noGrp="1"/>
          </p:cNvSpPr>
          <p:nvPr>
            <p:ph type="title" idx="4294967295"/>
          </p:nvPr>
        </p:nvSpPr>
        <p:spPr>
          <a:xfrm>
            <a:off x="311700" y="151625"/>
            <a:ext cx="8520600" cy="6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104(g)-General priority #1 </a:t>
            </a:r>
            <a:endParaRPr dirty="0">
              <a:solidFill>
                <a:srgbClr val="0070C0"/>
              </a:solidFill>
              <a:latin typeface="Raleway"/>
              <a:ea typeface="Raleway"/>
              <a:cs typeface="Raleway"/>
              <a:sym typeface="Raleway"/>
            </a:endParaRPr>
          </a:p>
        </p:txBody>
      </p:sp>
      <p:sp>
        <p:nvSpPr>
          <p:cNvPr id="276" name="Google Shape;276;g2c3f0438805_0_23"/>
          <p:cNvSpPr txBox="1">
            <a:spLocks noGrp="1"/>
          </p:cNvSpPr>
          <p:nvPr>
            <p:ph type="body" idx="4294967295"/>
          </p:nvPr>
        </p:nvSpPr>
        <p:spPr>
          <a:xfrm>
            <a:off x="155850" y="652437"/>
            <a:ext cx="8832300" cy="3932138"/>
          </a:xfrm>
          <a:prstGeom prst="rect">
            <a:avLst/>
          </a:prstGeom>
          <a:noFill/>
          <a:ln>
            <a:noFill/>
          </a:ln>
        </p:spPr>
        <p:txBody>
          <a:bodyPr spcFirstLastPara="1" wrap="square" lIns="91425" tIns="91425" rIns="91425" bIns="91425" anchor="t" anchorCtr="0">
            <a:noAutofit/>
          </a:bodyPr>
          <a:lstStyle/>
          <a:p>
            <a:pPr marL="514350" indent="-285750">
              <a:spcBef>
                <a:spcPts val="600"/>
              </a:spcBef>
              <a:buClr>
                <a:schemeClr val="dk1"/>
              </a:buClr>
            </a:pPr>
            <a:r>
              <a:rPr lang="en-US" sz="1400" dirty="0">
                <a:solidFill>
                  <a:schemeClr val="dk1"/>
                </a:solidFill>
                <a:latin typeface="Raleway"/>
                <a:ea typeface="Raleway"/>
                <a:cs typeface="Raleway"/>
                <a:sym typeface="Raleway"/>
              </a:rPr>
              <a:t>Proposals may seek a tradeoff between examining multiple benefit categories at a reduced geographic scale versus a limited number of benefits categories at a national scale. </a:t>
            </a:r>
          </a:p>
          <a:p>
            <a:pPr marL="514350" indent="-285750">
              <a:spcBef>
                <a:spcPts val="600"/>
              </a:spcBef>
              <a:buClr>
                <a:schemeClr val="dk1"/>
              </a:buClr>
            </a:pPr>
            <a:r>
              <a:rPr lang="en-US" sz="1400" dirty="0">
                <a:solidFill>
                  <a:schemeClr val="dk1"/>
                </a:solidFill>
                <a:latin typeface="Raleway"/>
                <a:ea typeface="Raleway"/>
                <a:cs typeface="Raleway"/>
                <a:sym typeface="Raleway"/>
              </a:rPr>
              <a:t>Preference will be given to those proposals that provide a Nation-wide assessment.</a:t>
            </a:r>
          </a:p>
          <a:p>
            <a:pPr marL="514350" indent="-285750">
              <a:spcBef>
                <a:spcPts val="600"/>
              </a:spcBef>
              <a:buClr>
                <a:schemeClr val="dk1"/>
              </a:buClr>
            </a:pPr>
            <a:r>
              <a:rPr lang="en-US" sz="1400" dirty="0">
                <a:solidFill>
                  <a:schemeClr val="dk1"/>
                </a:solidFill>
                <a:latin typeface="Raleway"/>
                <a:ea typeface="Raleway"/>
                <a:cs typeface="Raleway"/>
                <a:sym typeface="Raleway"/>
              </a:rPr>
              <a:t>Minimum geographic scope is the HUC12.</a:t>
            </a:r>
          </a:p>
          <a:p>
            <a:pPr marL="514350" indent="-285750">
              <a:spcBef>
                <a:spcPts val="600"/>
              </a:spcBef>
              <a:buClr>
                <a:schemeClr val="dk1"/>
              </a:buClr>
            </a:pPr>
            <a:r>
              <a:rPr lang="en-US" sz="1400" b="1" dirty="0">
                <a:solidFill>
                  <a:schemeClr val="dk1"/>
                </a:solidFill>
                <a:latin typeface="Raleway"/>
                <a:ea typeface="Raleway"/>
                <a:cs typeface="Raleway"/>
                <a:sym typeface="Raleway"/>
              </a:rPr>
              <a:t>Define the program</a:t>
            </a:r>
            <a:r>
              <a:rPr lang="en-US" sz="1400" dirty="0">
                <a:solidFill>
                  <a:schemeClr val="dk1"/>
                </a:solidFill>
                <a:latin typeface="Raleway"/>
                <a:ea typeface="Raleway"/>
                <a:cs typeface="Raleway"/>
                <a:sym typeface="Raleway"/>
              </a:rPr>
              <a:t>: objective identification and scope</a:t>
            </a:r>
          </a:p>
          <a:p>
            <a:pPr marL="514350" indent="-285750">
              <a:spcBef>
                <a:spcPts val="600"/>
              </a:spcBef>
              <a:buClr>
                <a:schemeClr val="dk1"/>
              </a:buClr>
            </a:pPr>
            <a:r>
              <a:rPr lang="en-US" sz="1400" b="1" dirty="0">
                <a:solidFill>
                  <a:schemeClr val="dk1"/>
                </a:solidFill>
                <a:latin typeface="Raleway"/>
                <a:ea typeface="Raleway"/>
                <a:cs typeface="Raleway"/>
                <a:sym typeface="Raleway"/>
              </a:rPr>
              <a:t>Identify Costs and Benefits</a:t>
            </a:r>
          </a:p>
          <a:p>
            <a:pPr marL="971550" lvl="1" indent="-285750">
              <a:spcBef>
                <a:spcPts val="600"/>
              </a:spcBef>
              <a:buClr>
                <a:schemeClr val="dk1"/>
              </a:buClr>
            </a:pPr>
            <a:r>
              <a:rPr lang="en-US" sz="1200" dirty="0">
                <a:solidFill>
                  <a:schemeClr val="dk1"/>
                </a:solidFill>
                <a:latin typeface="Raleway"/>
                <a:ea typeface="Raleway"/>
                <a:cs typeface="Raleway"/>
                <a:sym typeface="Raleway"/>
              </a:rPr>
              <a:t>Direct Costs: Include expenses such as funding, resources, labor, and implementation costs</a:t>
            </a:r>
          </a:p>
          <a:p>
            <a:pPr marL="971550" lvl="1" indent="-285750">
              <a:spcBef>
                <a:spcPts val="600"/>
              </a:spcBef>
              <a:buClr>
                <a:schemeClr val="dk1"/>
              </a:buClr>
            </a:pPr>
            <a:r>
              <a:rPr lang="en-US" sz="1200" dirty="0">
                <a:solidFill>
                  <a:schemeClr val="dk1"/>
                </a:solidFill>
                <a:latin typeface="Raleway"/>
                <a:ea typeface="Raleway"/>
                <a:cs typeface="Raleway"/>
                <a:sym typeface="Raleway"/>
              </a:rPr>
              <a:t>Benefits: Identify direct market and non-market benefits</a:t>
            </a:r>
          </a:p>
          <a:p>
            <a:pPr marL="514350" indent="-285750">
              <a:spcBef>
                <a:spcPts val="600"/>
              </a:spcBef>
              <a:buClr>
                <a:schemeClr val="dk1"/>
              </a:buClr>
            </a:pPr>
            <a:r>
              <a:rPr lang="en-US" sz="1400" b="1" dirty="0">
                <a:solidFill>
                  <a:schemeClr val="dk1"/>
                </a:solidFill>
                <a:latin typeface="Raleway"/>
                <a:ea typeface="Raleway"/>
                <a:cs typeface="Raleway"/>
                <a:sym typeface="Raleway"/>
              </a:rPr>
              <a:t>Quantify Costs and Benefits</a:t>
            </a:r>
          </a:p>
          <a:p>
            <a:pPr marL="971550" lvl="1" indent="-285750">
              <a:spcBef>
                <a:spcPts val="600"/>
              </a:spcBef>
              <a:buClr>
                <a:schemeClr val="dk1"/>
              </a:buClr>
            </a:pPr>
            <a:r>
              <a:rPr lang="en-US" sz="1200" dirty="0">
                <a:solidFill>
                  <a:schemeClr val="dk1"/>
                </a:solidFill>
                <a:latin typeface="Raleway"/>
                <a:ea typeface="Raleway"/>
                <a:cs typeface="Raleway"/>
                <a:sym typeface="Raleway"/>
              </a:rPr>
              <a:t>Monetary Valuation: Assign a monetary value to both costs and benefits where possible. This may include:</a:t>
            </a:r>
          </a:p>
          <a:p>
            <a:pPr marL="1428750" lvl="2" indent="-285750">
              <a:spcBef>
                <a:spcPts val="600"/>
              </a:spcBef>
              <a:buClr>
                <a:schemeClr val="dk1"/>
              </a:buClr>
            </a:pPr>
            <a:r>
              <a:rPr lang="en-US" sz="1200" dirty="0">
                <a:solidFill>
                  <a:schemeClr val="dk1"/>
                </a:solidFill>
                <a:latin typeface="Raleway"/>
                <a:ea typeface="Raleway"/>
                <a:cs typeface="Raleway"/>
                <a:sym typeface="Raleway"/>
              </a:rPr>
              <a:t>Market prices for goods and services</a:t>
            </a:r>
          </a:p>
          <a:p>
            <a:pPr marL="1428750" lvl="2" indent="-285750">
              <a:spcBef>
                <a:spcPts val="600"/>
              </a:spcBef>
              <a:buClr>
                <a:schemeClr val="dk1"/>
              </a:buClr>
            </a:pPr>
            <a:r>
              <a:rPr lang="en-US" sz="1200" dirty="0">
                <a:solidFill>
                  <a:schemeClr val="dk1"/>
                </a:solidFill>
                <a:latin typeface="Raleway"/>
                <a:ea typeface="Raleway"/>
                <a:cs typeface="Raleway"/>
                <a:sym typeface="Raleway"/>
              </a:rPr>
              <a:t>Willingness to pay for non-market benefits</a:t>
            </a:r>
          </a:p>
          <a:p>
            <a:pPr marL="1428750" lvl="2" indent="-285750">
              <a:spcBef>
                <a:spcPts val="600"/>
              </a:spcBef>
              <a:buClr>
                <a:schemeClr val="dk1"/>
              </a:buClr>
            </a:pPr>
            <a:r>
              <a:rPr lang="en-US" sz="1200" dirty="0">
                <a:solidFill>
                  <a:schemeClr val="dk1"/>
                </a:solidFill>
                <a:latin typeface="Raleway"/>
                <a:ea typeface="Raleway"/>
                <a:cs typeface="Raleway"/>
                <a:sym typeface="Raleway"/>
              </a:rPr>
              <a:t>Cost savings or increased productivity</a:t>
            </a:r>
            <a:r>
              <a:rPr lang="en-US" sz="1000" dirty="0">
                <a:solidFill>
                  <a:schemeClr val="dk1"/>
                </a:solidFill>
                <a:latin typeface="Raleway"/>
                <a:ea typeface="Raleway"/>
                <a:cs typeface="Raleway"/>
                <a:sym typeface="Raleway"/>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41C0C63D-E749-126E-7F88-86CAC7A3AA62}"/>
            </a:ext>
          </a:extLst>
        </p:cNvPr>
        <p:cNvGrpSpPr/>
        <p:nvPr/>
      </p:nvGrpSpPr>
      <p:grpSpPr>
        <a:xfrm>
          <a:off x="0" y="0"/>
          <a:ext cx="0" cy="0"/>
          <a:chOff x="0" y="0"/>
          <a:chExt cx="0" cy="0"/>
        </a:xfrm>
      </p:grpSpPr>
      <p:sp>
        <p:nvSpPr>
          <p:cNvPr id="275" name="Google Shape;275;g2c3f0438805_0_23">
            <a:extLst>
              <a:ext uri="{FF2B5EF4-FFF2-40B4-BE49-F238E27FC236}">
                <a16:creationId xmlns:a16="http://schemas.microsoft.com/office/drawing/2014/main" id="{4F7E4026-7A49-597D-F5D5-F484DCE9C2FA}"/>
              </a:ext>
            </a:extLst>
          </p:cNvPr>
          <p:cNvSpPr txBox="1">
            <a:spLocks noGrp="1"/>
          </p:cNvSpPr>
          <p:nvPr>
            <p:ph type="title" idx="4294967295"/>
          </p:nvPr>
        </p:nvSpPr>
        <p:spPr>
          <a:xfrm>
            <a:off x="311700" y="151625"/>
            <a:ext cx="8520600" cy="6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104(g)-General priority #1 </a:t>
            </a:r>
            <a:endParaRPr dirty="0">
              <a:solidFill>
                <a:srgbClr val="0070C0"/>
              </a:solidFill>
              <a:latin typeface="Raleway"/>
              <a:ea typeface="Raleway"/>
              <a:cs typeface="Raleway"/>
              <a:sym typeface="Raleway"/>
            </a:endParaRPr>
          </a:p>
        </p:txBody>
      </p:sp>
      <p:sp>
        <p:nvSpPr>
          <p:cNvPr id="276" name="Google Shape;276;g2c3f0438805_0_23">
            <a:extLst>
              <a:ext uri="{FF2B5EF4-FFF2-40B4-BE49-F238E27FC236}">
                <a16:creationId xmlns:a16="http://schemas.microsoft.com/office/drawing/2014/main" id="{BC54AEDC-FC16-E830-33E1-1F3D784B894E}"/>
              </a:ext>
            </a:extLst>
          </p:cNvPr>
          <p:cNvSpPr txBox="1">
            <a:spLocks noGrp="1"/>
          </p:cNvSpPr>
          <p:nvPr>
            <p:ph type="body" idx="4294967295"/>
          </p:nvPr>
        </p:nvSpPr>
        <p:spPr>
          <a:xfrm>
            <a:off x="155850" y="1059737"/>
            <a:ext cx="8832300" cy="3932138"/>
          </a:xfrm>
          <a:prstGeom prst="rect">
            <a:avLst/>
          </a:prstGeom>
          <a:noFill/>
          <a:ln>
            <a:noFill/>
          </a:ln>
        </p:spPr>
        <p:txBody>
          <a:bodyPr spcFirstLastPara="1" wrap="square" lIns="91425" tIns="91425" rIns="91425" bIns="91425" anchor="t" anchorCtr="0">
            <a:noAutofit/>
          </a:bodyPr>
          <a:lstStyle/>
          <a:p>
            <a:pPr marL="514350" indent="-285750">
              <a:spcBef>
                <a:spcPts val="600"/>
              </a:spcBef>
              <a:buClr>
                <a:schemeClr val="dk1"/>
              </a:buClr>
            </a:pPr>
            <a:r>
              <a:rPr lang="en-US" sz="1400" b="1" dirty="0">
                <a:solidFill>
                  <a:schemeClr val="dk1"/>
                </a:solidFill>
                <a:latin typeface="Raleway"/>
                <a:ea typeface="Raleway"/>
                <a:cs typeface="Raleway"/>
                <a:sym typeface="Raleway"/>
              </a:rPr>
              <a:t>Analyze timeframe and discounting</a:t>
            </a:r>
          </a:p>
          <a:p>
            <a:pPr marL="971550" lvl="1" indent="-285750">
              <a:spcBef>
                <a:spcPts val="600"/>
              </a:spcBef>
              <a:buClr>
                <a:schemeClr val="dk1"/>
              </a:buClr>
            </a:pPr>
            <a:r>
              <a:rPr lang="en-US" sz="1200" dirty="0">
                <a:solidFill>
                  <a:schemeClr val="dk1"/>
                </a:solidFill>
                <a:latin typeface="Raleway"/>
                <a:ea typeface="Raleway"/>
                <a:cs typeface="Raleway"/>
                <a:sym typeface="Raleway"/>
              </a:rPr>
              <a:t>Time horizon: Determine the timeframe over which the costs and benefits will be evaluated.</a:t>
            </a:r>
          </a:p>
          <a:p>
            <a:pPr marL="971550" lvl="1" indent="-285750">
              <a:spcBef>
                <a:spcPts val="600"/>
              </a:spcBef>
              <a:buClr>
                <a:schemeClr val="dk1"/>
              </a:buClr>
            </a:pPr>
            <a:r>
              <a:rPr lang="en-US" sz="1200" dirty="0">
                <a:solidFill>
                  <a:schemeClr val="dk1"/>
                </a:solidFill>
                <a:latin typeface="Raleway"/>
                <a:ea typeface="Raleway"/>
                <a:cs typeface="Raleway"/>
                <a:sym typeface="Raleway"/>
              </a:rPr>
              <a:t>Discount rate: Apply a discount rate to account for the time value of money, ensuring future benefits and costs are appropriately valued in present terms.</a:t>
            </a:r>
          </a:p>
          <a:p>
            <a:pPr marL="514350" indent="-285750">
              <a:spcBef>
                <a:spcPts val="600"/>
              </a:spcBef>
              <a:buClr>
                <a:schemeClr val="dk1"/>
              </a:buClr>
            </a:pPr>
            <a:r>
              <a:rPr lang="en-US" sz="1400" b="1" dirty="0">
                <a:solidFill>
                  <a:schemeClr val="dk1"/>
                </a:solidFill>
                <a:latin typeface="Raleway"/>
                <a:ea typeface="Raleway"/>
                <a:cs typeface="Raleway"/>
                <a:sym typeface="Raleway"/>
              </a:rPr>
              <a:t>Stakeholder Analysis</a:t>
            </a:r>
          </a:p>
          <a:p>
            <a:pPr marL="971550" lvl="1" indent="-285750">
              <a:spcBef>
                <a:spcPts val="600"/>
              </a:spcBef>
              <a:buClr>
                <a:schemeClr val="dk1"/>
              </a:buClr>
            </a:pPr>
            <a:r>
              <a:rPr lang="en-US" sz="1200" dirty="0">
                <a:solidFill>
                  <a:schemeClr val="dk1"/>
                </a:solidFill>
                <a:latin typeface="Raleway"/>
                <a:ea typeface="Raleway"/>
                <a:cs typeface="Raleway"/>
                <a:sym typeface="Raleway"/>
              </a:rPr>
              <a:t>Identify Affected Parties: Understand who will benefit from or bear the costs of the program</a:t>
            </a:r>
          </a:p>
          <a:p>
            <a:pPr marL="514350" indent="-285750">
              <a:spcBef>
                <a:spcPts val="600"/>
              </a:spcBef>
              <a:buClr>
                <a:schemeClr val="dk1"/>
              </a:buClr>
            </a:pPr>
            <a:r>
              <a:rPr lang="en-US" sz="1400" b="1" dirty="0">
                <a:solidFill>
                  <a:schemeClr val="dk1"/>
                </a:solidFill>
                <a:latin typeface="Raleway"/>
                <a:ea typeface="Raleway"/>
                <a:cs typeface="Raleway"/>
                <a:sym typeface="Raleway"/>
              </a:rPr>
              <a:t>Report Findings</a:t>
            </a:r>
          </a:p>
          <a:p>
            <a:pPr marL="971550" lvl="1" indent="-285750">
              <a:spcBef>
                <a:spcPts val="600"/>
              </a:spcBef>
              <a:buClr>
                <a:schemeClr val="dk1"/>
              </a:buClr>
            </a:pPr>
            <a:r>
              <a:rPr lang="en-US" sz="1200" dirty="0">
                <a:solidFill>
                  <a:schemeClr val="dk1"/>
                </a:solidFill>
                <a:latin typeface="Raleway"/>
                <a:ea typeface="Raleway"/>
                <a:cs typeface="Raleway"/>
                <a:sym typeface="Raleway"/>
              </a:rPr>
              <a:t>Documentation: Present the methodology, assumptions, and results clearly.</a:t>
            </a:r>
          </a:p>
          <a:p>
            <a:pPr marL="971550" lvl="1" indent="-285750">
              <a:spcBef>
                <a:spcPts val="600"/>
              </a:spcBef>
              <a:buClr>
                <a:schemeClr val="dk1"/>
              </a:buClr>
            </a:pPr>
            <a:r>
              <a:rPr lang="en-US" sz="1200" dirty="0">
                <a:solidFill>
                  <a:schemeClr val="dk1"/>
                </a:solidFill>
                <a:latin typeface="Raleway"/>
                <a:ea typeface="Raleway"/>
                <a:cs typeface="Raleway"/>
                <a:sym typeface="Raleway"/>
              </a:rPr>
              <a:t>Recommendations: Provide actionable insights based on the analyses, discussing implications for policy and practice.</a:t>
            </a:r>
            <a:endParaRPr sz="1200" dirty="0">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860833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c3f0438805_0_28"/>
          <p:cNvSpPr txBox="1">
            <a:spLocks noGrp="1"/>
          </p:cNvSpPr>
          <p:nvPr>
            <p:ph type="title" idx="4294967295"/>
          </p:nvPr>
        </p:nvSpPr>
        <p:spPr>
          <a:xfrm>
            <a:off x="311700" y="151625"/>
            <a:ext cx="8520600" cy="6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104(g)-General priority #2 </a:t>
            </a:r>
            <a:endParaRPr>
              <a:solidFill>
                <a:srgbClr val="0070C0"/>
              </a:solidFill>
              <a:latin typeface="Raleway"/>
              <a:ea typeface="Raleway"/>
              <a:cs typeface="Raleway"/>
              <a:sym typeface="Raleway"/>
            </a:endParaRPr>
          </a:p>
        </p:txBody>
      </p:sp>
      <p:sp>
        <p:nvSpPr>
          <p:cNvPr id="282" name="Google Shape;282;g2c3f0438805_0_28"/>
          <p:cNvSpPr txBox="1">
            <a:spLocks noGrp="1"/>
          </p:cNvSpPr>
          <p:nvPr>
            <p:ph type="body" idx="4294967295"/>
          </p:nvPr>
        </p:nvSpPr>
        <p:spPr>
          <a:xfrm>
            <a:off x="155850" y="737275"/>
            <a:ext cx="8832300" cy="3416400"/>
          </a:xfrm>
          <a:prstGeom prst="rect">
            <a:avLst/>
          </a:prstGeom>
          <a:noFill/>
          <a:ln>
            <a:noFill/>
          </a:ln>
        </p:spPr>
        <p:txBody>
          <a:bodyPr spcFirstLastPara="1" wrap="square" lIns="91425" tIns="91425" rIns="91425" bIns="91425" anchor="t" anchorCtr="0">
            <a:noAutofit/>
          </a:bodyPr>
          <a:lstStyle/>
          <a:p>
            <a:pPr lvl="0" indent="0">
              <a:buClr>
                <a:schemeClr val="dk1"/>
              </a:buClr>
              <a:buNone/>
            </a:pPr>
            <a:r>
              <a:rPr lang="en-US" sz="1400" b="1" dirty="0">
                <a:solidFill>
                  <a:schemeClr val="dk1"/>
                </a:solidFill>
                <a:latin typeface="Raleway"/>
                <a:ea typeface="Raleway"/>
                <a:cs typeface="Raleway"/>
                <a:sym typeface="Raleway"/>
              </a:rPr>
              <a:t>Model Advancement and Machine Learning Integration</a:t>
            </a:r>
            <a:r>
              <a:rPr lang="en-US" sz="1400" dirty="0">
                <a:solidFill>
                  <a:schemeClr val="dk1"/>
                </a:solidFill>
                <a:latin typeface="Raleway"/>
                <a:ea typeface="Raleway"/>
                <a:cs typeface="Raleway"/>
                <a:sym typeface="Raleway"/>
              </a:rPr>
              <a:t> </a:t>
            </a:r>
          </a:p>
          <a:p>
            <a:pPr marL="742950" indent="-285750">
              <a:spcBef>
                <a:spcPts val="600"/>
              </a:spcBef>
              <a:buClr>
                <a:schemeClr val="dk1"/>
              </a:buClr>
            </a:pPr>
            <a:r>
              <a:rPr lang="en-US" sz="1400" dirty="0">
                <a:solidFill>
                  <a:schemeClr val="dk1"/>
                </a:solidFill>
                <a:latin typeface="Raleway"/>
                <a:ea typeface="Raleway"/>
                <a:cs typeface="Raleway"/>
                <a:sym typeface="Raleway"/>
              </a:rPr>
              <a:t>Explore methods to develop new hydrologic models in large, regional areas or, where possible, at the national level to enhance understanding of water availability. </a:t>
            </a:r>
          </a:p>
          <a:p>
            <a:pPr marL="742950" indent="-285750">
              <a:spcBef>
                <a:spcPts val="600"/>
              </a:spcBef>
              <a:buClr>
                <a:schemeClr val="dk1"/>
              </a:buClr>
            </a:pPr>
            <a:r>
              <a:rPr lang="en-US" sz="1400" dirty="0">
                <a:solidFill>
                  <a:schemeClr val="dk1"/>
                </a:solidFill>
                <a:latin typeface="Raleway"/>
                <a:ea typeface="Raleway"/>
                <a:cs typeface="Raleway"/>
                <a:sym typeface="Raleway"/>
              </a:rPr>
              <a:t>Provide information on promising modeling approaches to inform science questions specific to a region. Examples include:</a:t>
            </a:r>
          </a:p>
          <a:p>
            <a:pPr marL="1200150" lvl="1" indent="-285750">
              <a:spcBef>
                <a:spcPts val="600"/>
              </a:spcBef>
              <a:buClr>
                <a:schemeClr val="dk1"/>
              </a:buClr>
            </a:pPr>
            <a:r>
              <a:rPr lang="en-US" sz="1200" b="1" dirty="0">
                <a:solidFill>
                  <a:schemeClr val="dk1"/>
                </a:solidFill>
                <a:latin typeface="Raleway"/>
                <a:ea typeface="Raleway"/>
                <a:cs typeface="Raleway"/>
                <a:sym typeface="Raleway"/>
              </a:rPr>
              <a:t>Machine Learning Techniques for Water Quality Data</a:t>
            </a:r>
            <a:r>
              <a:rPr lang="en-US" sz="1200" dirty="0">
                <a:solidFill>
                  <a:schemeClr val="dk1"/>
                </a:solidFill>
                <a:latin typeface="Raleway"/>
                <a:ea typeface="Raleway"/>
                <a:cs typeface="Raleway"/>
                <a:sym typeface="Raleway"/>
              </a:rPr>
              <a:t>: Apply AI and machine learning methods to harmonize water quality data across different sources, improving integration and accessibility for hydrologic modeling.</a:t>
            </a:r>
          </a:p>
          <a:p>
            <a:pPr marL="1200150" lvl="1" indent="-285750">
              <a:spcBef>
                <a:spcPts val="600"/>
              </a:spcBef>
              <a:buClr>
                <a:schemeClr val="dk1"/>
              </a:buClr>
            </a:pPr>
            <a:r>
              <a:rPr lang="en-US" sz="1200" b="1" dirty="0">
                <a:solidFill>
                  <a:schemeClr val="dk1"/>
                </a:solidFill>
                <a:latin typeface="Raleway"/>
                <a:ea typeface="Raleway"/>
                <a:cs typeface="Raleway"/>
                <a:sym typeface="Raleway"/>
              </a:rPr>
              <a:t>Groundwater and Base Flow Predictions</a:t>
            </a:r>
            <a:r>
              <a:rPr lang="en-US" sz="1200" dirty="0">
                <a:solidFill>
                  <a:schemeClr val="dk1"/>
                </a:solidFill>
                <a:latin typeface="Raleway"/>
                <a:ea typeface="Raleway"/>
                <a:cs typeface="Raleway"/>
                <a:sym typeface="Raleway"/>
              </a:rPr>
              <a:t>: Specifically apply machine learning techniques to predict transient groundwater levels or base flow to streams, enhancing the understanding of these critical hydrologic processes. </a:t>
            </a:r>
          </a:p>
          <a:p>
            <a:pPr marL="1200150" lvl="1" indent="-285750">
              <a:spcBef>
                <a:spcPts val="600"/>
              </a:spcBef>
              <a:buClr>
                <a:schemeClr val="dk1"/>
              </a:buClr>
            </a:pPr>
            <a:r>
              <a:rPr lang="en-US" sz="1200" b="1" dirty="0">
                <a:solidFill>
                  <a:schemeClr val="dk1"/>
                </a:solidFill>
                <a:latin typeface="Raleway"/>
                <a:ea typeface="Raleway"/>
                <a:cs typeface="Raleway"/>
                <a:sym typeface="Raleway"/>
              </a:rPr>
              <a:t>Causal Machine Learning Exploration</a:t>
            </a:r>
            <a:r>
              <a:rPr lang="en-US" sz="1200" dirty="0">
                <a:solidFill>
                  <a:schemeClr val="dk1"/>
                </a:solidFill>
                <a:latin typeface="Raleway"/>
                <a:ea typeface="Raleway"/>
                <a:cs typeface="Raleway"/>
                <a:sym typeface="Raleway"/>
              </a:rPr>
              <a:t>: Investigate the use of causal machine learning to evaluate current or ongoing studies impacted by non-causal modeling. This approach should help quantify the extent of the problem associated with non-causal machine learning modeling and inform the development of more robust, process-based modeling frameworks.</a:t>
            </a:r>
            <a:endParaRPr sz="1200" dirty="0">
              <a:solidFill>
                <a:schemeClr val="dk1"/>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c3f0438805_0_38"/>
          <p:cNvSpPr txBox="1">
            <a:spLocks noGrp="1"/>
          </p:cNvSpPr>
          <p:nvPr>
            <p:ph type="title" idx="4294967295"/>
          </p:nvPr>
        </p:nvSpPr>
        <p:spPr>
          <a:xfrm>
            <a:off x="311700" y="380225"/>
            <a:ext cx="8520600" cy="6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Aquatic Invasive Species (AIS):</a:t>
            </a:r>
            <a:endParaRPr dirty="0">
              <a:solidFill>
                <a:srgbClr val="0070C0"/>
              </a:solidFill>
              <a:latin typeface="Raleway"/>
              <a:ea typeface="Raleway"/>
              <a:cs typeface="Raleway"/>
              <a:sym typeface="Raleway"/>
            </a:endParaRPr>
          </a:p>
        </p:txBody>
      </p:sp>
      <p:sp>
        <p:nvSpPr>
          <p:cNvPr id="294" name="Google Shape;294;g2c3f0438805_0_38"/>
          <p:cNvSpPr txBox="1">
            <a:spLocks noGrp="1"/>
          </p:cNvSpPr>
          <p:nvPr>
            <p:ph type="body" idx="4294967295"/>
          </p:nvPr>
        </p:nvSpPr>
        <p:spPr>
          <a:xfrm>
            <a:off x="155850" y="1346875"/>
            <a:ext cx="4847700" cy="3702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Nationally competitive but</a:t>
            </a:r>
            <a:r>
              <a:rPr lang="en-US" b="1" dirty="0">
                <a:solidFill>
                  <a:schemeClr val="dk1"/>
                </a:solidFill>
                <a:latin typeface="Raleway"/>
                <a:ea typeface="Raleway"/>
                <a:cs typeface="Raleway"/>
                <a:sym typeface="Raleway"/>
              </a:rPr>
              <a:t> project must fall within the delineated area</a:t>
            </a:r>
            <a:r>
              <a:rPr lang="en-US" dirty="0">
                <a:solidFill>
                  <a:schemeClr val="dk1"/>
                </a:solidFill>
                <a:latin typeface="Raleway"/>
                <a:ea typeface="Raleway"/>
                <a:cs typeface="Raleway"/>
                <a:sym typeface="Raleway"/>
              </a:rPr>
              <a:t> of the Upper Mississippi River Basin.</a:t>
            </a: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800"/>
              <a:buNone/>
            </a:pPr>
            <a:endParaRPr dirty="0">
              <a:solidFill>
                <a:schemeClr val="dk1"/>
              </a:solidFill>
              <a:latin typeface="Raleway"/>
              <a:ea typeface="Raleway"/>
              <a:cs typeface="Raleway"/>
              <a:sym typeface="Raleway"/>
            </a:endParaRPr>
          </a:p>
        </p:txBody>
      </p:sp>
      <p:pic>
        <p:nvPicPr>
          <p:cNvPr id="295" name="Google Shape;295;g2c3f0438805_0_38"/>
          <p:cNvPicPr preferRelativeResize="0"/>
          <p:nvPr/>
        </p:nvPicPr>
        <p:blipFill rotWithShape="1">
          <a:blip r:embed="rId3">
            <a:alphaModFix/>
          </a:blip>
          <a:srcRect/>
          <a:stretch/>
        </p:blipFill>
        <p:spPr>
          <a:xfrm>
            <a:off x="5350100" y="1017725"/>
            <a:ext cx="3482200" cy="381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c3f0438805_0_45"/>
          <p:cNvSpPr txBox="1">
            <a:spLocks noGrp="1"/>
          </p:cNvSpPr>
          <p:nvPr>
            <p:ph type="title" idx="4294967295"/>
          </p:nvPr>
        </p:nvSpPr>
        <p:spPr>
          <a:xfrm>
            <a:off x="311700" y="380225"/>
            <a:ext cx="8520600" cy="6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Aquatic Invasive Species (AIS) Research Priorities</a:t>
            </a:r>
            <a:endParaRPr dirty="0">
              <a:solidFill>
                <a:srgbClr val="0070C0"/>
              </a:solidFill>
              <a:latin typeface="Raleway"/>
              <a:ea typeface="Raleway"/>
              <a:cs typeface="Raleway"/>
              <a:sym typeface="Raleway"/>
            </a:endParaRPr>
          </a:p>
        </p:txBody>
      </p:sp>
      <p:sp>
        <p:nvSpPr>
          <p:cNvPr id="301" name="Google Shape;301;g2c3f0438805_0_45"/>
          <p:cNvSpPr txBox="1">
            <a:spLocks noGrp="1"/>
          </p:cNvSpPr>
          <p:nvPr>
            <p:ph type="body" idx="4294967295"/>
          </p:nvPr>
        </p:nvSpPr>
        <p:spPr>
          <a:xfrm>
            <a:off x="155850" y="1118275"/>
            <a:ext cx="88323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Clr>
                <a:schemeClr val="dk1"/>
              </a:buClr>
              <a:buSzPts val="1800"/>
              <a:buFont typeface="Raleway"/>
              <a:buChar char="●"/>
            </a:pPr>
            <a:r>
              <a:rPr lang="en-US" sz="1400" b="1" dirty="0">
                <a:solidFill>
                  <a:schemeClr val="dk1"/>
                </a:solidFill>
                <a:latin typeface="Raleway"/>
                <a:ea typeface="Raleway"/>
                <a:cs typeface="Raleway"/>
                <a:sym typeface="Raleway"/>
              </a:rPr>
              <a:t>Effects</a:t>
            </a:r>
            <a:r>
              <a:rPr lang="en-US" sz="1400" dirty="0">
                <a:solidFill>
                  <a:schemeClr val="dk1"/>
                </a:solidFill>
                <a:latin typeface="Raleway"/>
                <a:ea typeface="Raleway"/>
                <a:cs typeface="Raleway"/>
                <a:sym typeface="Raleway"/>
              </a:rPr>
              <a:t>: Research that improves our understanding of the effects of aquatic invasive species on lakes, rivers, and associated tributaries in the upper Mississippi River basin, including changes to water quantity, water quality, and ecosystem dynamics.</a:t>
            </a:r>
            <a:endParaRPr sz="1400" dirty="0">
              <a:solidFill>
                <a:schemeClr val="dk1"/>
              </a:solidFill>
              <a:latin typeface="Raleway"/>
              <a:ea typeface="Raleway"/>
              <a:cs typeface="Raleway"/>
              <a:sym typeface="Raleway"/>
            </a:endParaRPr>
          </a:p>
          <a:p>
            <a:pPr marL="457200" lvl="0" indent="-342900" algn="l" rtl="0">
              <a:lnSpc>
                <a:spcPct val="115000"/>
              </a:lnSpc>
              <a:spcBef>
                <a:spcPts val="600"/>
              </a:spcBef>
              <a:spcAft>
                <a:spcPts val="0"/>
              </a:spcAft>
              <a:buClr>
                <a:schemeClr val="dk1"/>
              </a:buClr>
              <a:buSzPts val="1800"/>
              <a:buFont typeface="Raleway"/>
              <a:buChar char="●"/>
            </a:pPr>
            <a:r>
              <a:rPr lang="en-US" sz="1400" b="1" dirty="0">
                <a:solidFill>
                  <a:schemeClr val="dk1"/>
                </a:solidFill>
                <a:latin typeface="Raleway"/>
                <a:ea typeface="Raleway"/>
                <a:cs typeface="Raleway"/>
                <a:sym typeface="Raleway"/>
              </a:rPr>
              <a:t>Characteristics</a:t>
            </a:r>
            <a:r>
              <a:rPr lang="en-US" sz="1400" dirty="0">
                <a:solidFill>
                  <a:schemeClr val="dk1"/>
                </a:solidFill>
                <a:latin typeface="Raleway"/>
                <a:ea typeface="Raleway"/>
                <a:cs typeface="Raleway"/>
                <a:sym typeface="Raleway"/>
              </a:rPr>
              <a:t>: Research that identifies physical, biological, and chemical characteristics of water bodies that infer resistance and resilience to the distribution, establishment, and effects of aquatic invasive species in the upper Mississippi River basin. Research is needed to better understand these interactions to guide management decisions that will improve invasive species management and result in positive effects on aquatic ecosystems.</a:t>
            </a:r>
            <a:endParaRPr sz="1400" dirty="0">
              <a:solidFill>
                <a:schemeClr val="dk1"/>
              </a:solidFill>
              <a:latin typeface="Raleway"/>
              <a:ea typeface="Raleway"/>
              <a:cs typeface="Raleway"/>
              <a:sym typeface="Raleway"/>
            </a:endParaRPr>
          </a:p>
          <a:p>
            <a:pPr marL="457200" lvl="0" indent="-342900" algn="l" rtl="0">
              <a:lnSpc>
                <a:spcPct val="115000"/>
              </a:lnSpc>
              <a:spcBef>
                <a:spcPts val="600"/>
              </a:spcBef>
              <a:spcAft>
                <a:spcPts val="0"/>
              </a:spcAft>
              <a:buClr>
                <a:schemeClr val="dk1"/>
              </a:buClr>
              <a:buSzPts val="1800"/>
              <a:buFont typeface="Raleway"/>
              <a:buChar char="●"/>
            </a:pPr>
            <a:r>
              <a:rPr lang="en-US" sz="1400" b="1" dirty="0">
                <a:solidFill>
                  <a:schemeClr val="dk1"/>
                </a:solidFill>
                <a:latin typeface="Raleway"/>
                <a:ea typeface="Raleway"/>
                <a:cs typeface="Raleway"/>
                <a:sym typeface="Raleway"/>
              </a:rPr>
              <a:t>Management</a:t>
            </a:r>
            <a:r>
              <a:rPr lang="en-US" sz="1400" dirty="0">
                <a:solidFill>
                  <a:schemeClr val="dk1"/>
                </a:solidFill>
                <a:latin typeface="Raleway"/>
                <a:ea typeface="Raleway"/>
                <a:cs typeface="Raleway"/>
                <a:sym typeface="Raleway"/>
              </a:rPr>
              <a:t>: Research on assessment of the detection, spread, and management of aquatic invasive species in the upper Mississippi River basin and the connections to human dimensions, both socially and economically. </a:t>
            </a:r>
            <a:r>
              <a:rPr lang="en-US" sz="1400" b="1" dirty="0">
                <a:solidFill>
                  <a:schemeClr val="dk1"/>
                </a:solidFill>
                <a:latin typeface="Raleway"/>
                <a:ea typeface="Raleway"/>
                <a:cs typeface="Raleway"/>
                <a:sym typeface="Raleway"/>
              </a:rPr>
              <a:t>Note that this does not include physical control of AIS.</a:t>
            </a:r>
            <a:endParaRPr sz="1400" b="1" dirty="0">
              <a:solidFill>
                <a:schemeClr val="dk1"/>
              </a:solidFill>
              <a:latin typeface="Raleway"/>
              <a:ea typeface="Raleway"/>
              <a:cs typeface="Raleway"/>
              <a:sym typeface="Raleway"/>
            </a:endParaRPr>
          </a:p>
          <a:p>
            <a:pPr marL="457200" lvl="0" indent="-228600" algn="l" rtl="0">
              <a:lnSpc>
                <a:spcPct val="115000"/>
              </a:lnSpc>
              <a:spcBef>
                <a:spcPts val="600"/>
              </a:spcBef>
              <a:spcAft>
                <a:spcPts val="0"/>
              </a:spcAft>
              <a:buClr>
                <a:schemeClr val="dk1"/>
              </a:buClr>
              <a:buSzPts val="1800"/>
              <a:buFont typeface="Raleway"/>
              <a:buNone/>
            </a:pPr>
            <a:endParaRPr sz="1400" dirty="0">
              <a:solidFill>
                <a:schemeClr val="dk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c3f0438805_0_57"/>
          <p:cNvSpPr txBox="1">
            <a:spLocks noGrp="1"/>
          </p:cNvSpPr>
          <p:nvPr>
            <p:ph type="title" idx="4294967295"/>
          </p:nvPr>
        </p:nvSpPr>
        <p:spPr>
          <a:xfrm>
            <a:off x="311700" y="380225"/>
            <a:ext cx="8520600" cy="6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Per- and polyfluoroalkyl substances </a:t>
            </a:r>
            <a:br>
              <a:rPr lang="en-US" dirty="0">
                <a:solidFill>
                  <a:srgbClr val="0070C0"/>
                </a:solidFill>
                <a:latin typeface="Raleway"/>
                <a:ea typeface="Raleway"/>
                <a:cs typeface="Raleway"/>
                <a:sym typeface="Raleway"/>
              </a:rPr>
            </a:br>
            <a:r>
              <a:rPr lang="en-US" dirty="0">
                <a:solidFill>
                  <a:srgbClr val="0070C0"/>
                </a:solidFill>
                <a:latin typeface="Raleway"/>
                <a:ea typeface="Raleway"/>
                <a:cs typeface="Raleway"/>
                <a:sym typeface="Raleway"/>
              </a:rPr>
              <a:t>(PFAS) Research Priorities</a:t>
            </a:r>
            <a:endParaRPr dirty="0">
              <a:solidFill>
                <a:srgbClr val="0070C0"/>
              </a:solidFill>
              <a:latin typeface="Raleway"/>
              <a:ea typeface="Raleway"/>
              <a:cs typeface="Raleway"/>
              <a:sym typeface="Raleway"/>
            </a:endParaRPr>
          </a:p>
        </p:txBody>
      </p:sp>
      <p:sp>
        <p:nvSpPr>
          <p:cNvPr id="313" name="Google Shape;313;g2c3f0438805_0_57"/>
          <p:cNvSpPr txBox="1">
            <a:spLocks noGrp="1"/>
          </p:cNvSpPr>
          <p:nvPr>
            <p:ph type="body" idx="4294967295"/>
          </p:nvPr>
        </p:nvSpPr>
        <p:spPr>
          <a:xfrm>
            <a:off x="155850" y="1346875"/>
            <a:ext cx="8832300" cy="3416400"/>
          </a:xfrm>
          <a:prstGeom prst="rect">
            <a:avLst/>
          </a:prstGeom>
          <a:noFill/>
          <a:ln>
            <a:noFill/>
          </a:ln>
        </p:spPr>
        <p:txBody>
          <a:bodyPr spcFirstLastPara="1" wrap="square" lIns="91425" tIns="91425" rIns="91425" bIns="91425" anchor="t" anchorCtr="0">
            <a:noAutofit/>
          </a:bodyPr>
          <a:lstStyle/>
          <a:p>
            <a:pPr marL="285750" indent="-285750">
              <a:spcBef>
                <a:spcPts val="600"/>
              </a:spcBef>
              <a:buClr>
                <a:schemeClr val="dk1"/>
              </a:buClr>
              <a:buSzPts val="1100"/>
            </a:pPr>
            <a:r>
              <a:rPr lang="en-US" sz="1400" b="1" dirty="0">
                <a:solidFill>
                  <a:schemeClr val="dk1"/>
                </a:solidFill>
                <a:latin typeface="Raleway"/>
                <a:ea typeface="Raleway"/>
                <a:cs typeface="Raleway"/>
                <a:sym typeface="Raleway"/>
              </a:rPr>
              <a:t>Media-specific methods</a:t>
            </a:r>
            <a:r>
              <a:rPr lang="en-US" sz="1400" dirty="0">
                <a:solidFill>
                  <a:schemeClr val="dk1"/>
                </a:solidFill>
                <a:latin typeface="Raleway"/>
                <a:ea typeface="Raleway"/>
                <a:cs typeface="Raleway"/>
                <a:sym typeface="Raleway"/>
              </a:rPr>
              <a:t>: Enhanced methods for detection on specific media, with a clear indication of new or different compounds, new or different methodological approaches (such as non-target analysis [NTA] or suspect screening, proxies, surrogates), lower detection levels for specific media or compounds, especially with respect to EPA health guidelines for PFOA (Perfluorooctanoic Acid) and PFOS (</a:t>
            </a:r>
            <a:r>
              <a:rPr lang="en-US" sz="1400" dirty="0" err="1">
                <a:solidFill>
                  <a:schemeClr val="dk1"/>
                </a:solidFill>
                <a:latin typeface="Raleway"/>
                <a:ea typeface="Raleway"/>
                <a:cs typeface="Raleway"/>
                <a:sym typeface="Raleway"/>
              </a:rPr>
              <a:t>Perfluorooctane</a:t>
            </a:r>
            <a:r>
              <a:rPr lang="en-US" sz="1400" dirty="0">
                <a:solidFill>
                  <a:schemeClr val="dk1"/>
                </a:solidFill>
                <a:latin typeface="Raleway"/>
                <a:ea typeface="Raleway"/>
                <a:cs typeface="Raleway"/>
                <a:sym typeface="Raleway"/>
              </a:rPr>
              <a:t> Sulfonate). </a:t>
            </a:r>
            <a:endParaRPr sz="1400" dirty="0">
              <a:solidFill>
                <a:schemeClr val="dk1"/>
              </a:solidFill>
              <a:latin typeface="Raleway"/>
              <a:ea typeface="Raleway"/>
              <a:cs typeface="Raleway"/>
              <a:sym typeface="Raleway"/>
            </a:endParaRPr>
          </a:p>
          <a:p>
            <a:pPr marL="742950" lvl="1" indent="-285750">
              <a:spcBef>
                <a:spcPts val="600"/>
              </a:spcBef>
              <a:buFont typeface="Arial" panose="020B0604020202020204" pitchFamily="34" charset="0"/>
              <a:buChar char="•"/>
            </a:pPr>
            <a:r>
              <a:rPr lang="en-US" sz="1200" dirty="0">
                <a:solidFill>
                  <a:schemeClr val="dk1"/>
                </a:solidFill>
                <a:latin typeface="Raleway"/>
                <a:ea typeface="Raleway"/>
                <a:cs typeface="Raleway"/>
                <a:sym typeface="Raleway"/>
              </a:rPr>
              <a:t>Media of interest include (in ranked order): </a:t>
            </a:r>
          </a:p>
          <a:p>
            <a:pPr marL="1200150" lvl="2" indent="-285750">
              <a:spcBef>
                <a:spcPts val="0"/>
              </a:spcBef>
              <a:buFont typeface="+mj-lt"/>
              <a:buAutoNum type="arabicPeriod"/>
            </a:pPr>
            <a:r>
              <a:rPr lang="en-US" sz="1200" dirty="0">
                <a:solidFill>
                  <a:schemeClr val="dk1"/>
                </a:solidFill>
                <a:latin typeface="Raleway"/>
                <a:ea typeface="Raleway"/>
                <a:cs typeface="Raleway"/>
                <a:sym typeface="Raleway"/>
              </a:rPr>
              <a:t>tissues/plasma, </a:t>
            </a:r>
          </a:p>
          <a:p>
            <a:pPr marL="1200150" lvl="2" indent="-285750">
              <a:spcBef>
                <a:spcPts val="0"/>
              </a:spcBef>
              <a:buFont typeface="+mj-lt"/>
              <a:buAutoNum type="arabicPeriod"/>
            </a:pPr>
            <a:r>
              <a:rPr lang="en-US" sz="1200" dirty="0">
                <a:solidFill>
                  <a:schemeClr val="dk1"/>
                </a:solidFill>
                <a:latin typeface="Raleway"/>
                <a:ea typeface="Raleway"/>
                <a:cs typeface="Raleway"/>
                <a:sym typeface="Raleway"/>
              </a:rPr>
              <a:t>sediment, </a:t>
            </a:r>
          </a:p>
          <a:p>
            <a:pPr marL="1200150" lvl="2" indent="-285750">
              <a:spcBef>
                <a:spcPts val="0"/>
              </a:spcBef>
              <a:buFont typeface="+mj-lt"/>
              <a:buAutoNum type="arabicPeriod"/>
            </a:pPr>
            <a:r>
              <a:rPr lang="en-US" sz="1200" dirty="0">
                <a:solidFill>
                  <a:schemeClr val="dk1"/>
                </a:solidFill>
                <a:latin typeface="Raleway"/>
                <a:ea typeface="Raleway"/>
                <a:cs typeface="Raleway"/>
                <a:sym typeface="Raleway"/>
              </a:rPr>
              <a:t>air or interfaces, </a:t>
            </a:r>
          </a:p>
          <a:p>
            <a:pPr marL="1200150" lvl="2" indent="-285750">
              <a:spcBef>
                <a:spcPts val="0"/>
              </a:spcBef>
              <a:buFont typeface="+mj-lt"/>
              <a:buAutoNum type="arabicPeriod"/>
            </a:pPr>
            <a:r>
              <a:rPr lang="en-US" sz="1200" dirty="0">
                <a:solidFill>
                  <a:schemeClr val="dk1"/>
                </a:solidFill>
                <a:latin typeface="Raleway"/>
                <a:ea typeface="Raleway"/>
                <a:cs typeface="Raleway"/>
                <a:sym typeface="Raleway"/>
              </a:rPr>
              <a:t>water.</a:t>
            </a:r>
          </a:p>
          <a:p>
            <a:pPr marL="285750" indent="-285750">
              <a:spcBef>
                <a:spcPts val="600"/>
              </a:spcBef>
              <a:buFont typeface="Arial" panose="020B0604020202020204" pitchFamily="34" charset="0"/>
              <a:buChar char="•"/>
            </a:pPr>
            <a:endParaRPr sz="1400" dirty="0">
              <a:solidFill>
                <a:schemeClr val="dk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cdee45478a_0_17"/>
          <p:cNvSpPr txBox="1">
            <a:spLocks noGrp="1"/>
          </p:cNvSpPr>
          <p:nvPr>
            <p:ph type="title" idx="4294967295"/>
          </p:nvPr>
        </p:nvSpPr>
        <p:spPr>
          <a:xfrm>
            <a:off x="311700" y="380225"/>
            <a:ext cx="8520600" cy="6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Per- and polyfluoroalkyl substances </a:t>
            </a:r>
            <a:br>
              <a:rPr lang="en-US" dirty="0">
                <a:solidFill>
                  <a:srgbClr val="0070C0"/>
                </a:solidFill>
                <a:latin typeface="Raleway"/>
                <a:ea typeface="Raleway"/>
                <a:cs typeface="Raleway"/>
                <a:sym typeface="Raleway"/>
              </a:rPr>
            </a:br>
            <a:r>
              <a:rPr lang="en-US" dirty="0">
                <a:solidFill>
                  <a:srgbClr val="0070C0"/>
                </a:solidFill>
                <a:latin typeface="Raleway"/>
                <a:ea typeface="Raleway"/>
                <a:cs typeface="Raleway"/>
                <a:sym typeface="Raleway"/>
              </a:rPr>
              <a:t>(PFAS) Research Priorities</a:t>
            </a:r>
            <a:endParaRPr dirty="0">
              <a:solidFill>
                <a:srgbClr val="0070C0"/>
              </a:solidFill>
              <a:latin typeface="Raleway"/>
              <a:ea typeface="Raleway"/>
              <a:cs typeface="Raleway"/>
              <a:sym typeface="Raleway"/>
            </a:endParaRPr>
          </a:p>
        </p:txBody>
      </p:sp>
      <p:sp>
        <p:nvSpPr>
          <p:cNvPr id="325" name="Google Shape;325;g2cdee45478a_0_17"/>
          <p:cNvSpPr txBox="1">
            <a:spLocks noGrp="1"/>
          </p:cNvSpPr>
          <p:nvPr>
            <p:ph type="body" idx="4294967295"/>
          </p:nvPr>
        </p:nvSpPr>
        <p:spPr>
          <a:xfrm>
            <a:off x="155850" y="1575475"/>
            <a:ext cx="8832300" cy="3416400"/>
          </a:xfrm>
          <a:prstGeom prst="rect">
            <a:avLst/>
          </a:prstGeom>
          <a:noFill/>
          <a:ln>
            <a:noFill/>
          </a:ln>
        </p:spPr>
        <p:txBody>
          <a:bodyPr spcFirstLastPara="1" wrap="square" lIns="91425" tIns="91425" rIns="91425" bIns="91425" anchor="t" anchorCtr="0">
            <a:noAutofit/>
          </a:bodyPr>
          <a:lstStyle/>
          <a:p>
            <a:pPr marL="514350" indent="-285750">
              <a:spcBef>
                <a:spcPts val="600"/>
              </a:spcBef>
              <a:buClr>
                <a:schemeClr val="dk1"/>
              </a:buClr>
            </a:pPr>
            <a:r>
              <a:rPr lang="en-US" sz="1400" b="1" dirty="0">
                <a:solidFill>
                  <a:schemeClr val="dk1"/>
                </a:solidFill>
                <a:latin typeface="Raleway"/>
                <a:ea typeface="Raleway"/>
                <a:cs typeface="Raleway"/>
                <a:sym typeface="Raleway"/>
              </a:rPr>
              <a:t>Atmospheric sources</a:t>
            </a:r>
            <a:r>
              <a:rPr lang="en-US" sz="1400" dirty="0">
                <a:solidFill>
                  <a:schemeClr val="dk1"/>
                </a:solidFill>
                <a:latin typeface="Raleway"/>
                <a:ea typeface="Raleway"/>
                <a:cs typeface="Raleway"/>
                <a:sym typeface="Raleway"/>
              </a:rPr>
              <a:t>: Improved understanding of atmospheric exchange in PFAS distribution and fate. This may include methods to determine transport of PFAS to the atmosphere and to subsequent receiving waters, such as a water method that determines "new" compounds based on their likelihood to occur in the atmosphere.</a:t>
            </a:r>
          </a:p>
          <a:p>
            <a:pPr marL="514350" indent="-285750">
              <a:spcBef>
                <a:spcPts val="600"/>
              </a:spcBef>
              <a:buClr>
                <a:schemeClr val="dk1"/>
              </a:buClr>
            </a:pPr>
            <a:r>
              <a:rPr lang="en-US" sz="1400" b="1" dirty="0">
                <a:solidFill>
                  <a:schemeClr val="dk1"/>
                </a:solidFill>
                <a:latin typeface="Raleway"/>
                <a:ea typeface="Raleway"/>
                <a:cs typeface="Raleway"/>
                <a:sym typeface="Raleway"/>
              </a:rPr>
              <a:t>Processes oriented at molecular level, physical or biological: </a:t>
            </a:r>
            <a:r>
              <a:rPr lang="en-US" sz="1400" dirty="0">
                <a:solidFill>
                  <a:schemeClr val="dk1"/>
                </a:solidFill>
                <a:latin typeface="Raleway"/>
                <a:ea typeface="Raleway"/>
                <a:cs typeface="Raleway"/>
                <a:sym typeface="Raleway"/>
              </a:rPr>
              <a:t>Process-oriented research of PFAS fate, transport, and effects, with emphasis on </a:t>
            </a:r>
            <a:r>
              <a:rPr lang="en-US" sz="1400" i="1" dirty="0">
                <a:solidFill>
                  <a:schemeClr val="dk1"/>
                </a:solidFill>
                <a:latin typeface="Raleway"/>
                <a:ea typeface="Raleway"/>
                <a:cs typeface="Raleway"/>
                <a:sym typeface="Raleway"/>
              </a:rPr>
              <a:t>molecular-level</a:t>
            </a:r>
            <a:r>
              <a:rPr lang="en-US" sz="1400" dirty="0">
                <a:solidFill>
                  <a:schemeClr val="dk1"/>
                </a:solidFill>
                <a:latin typeface="Raleway"/>
                <a:ea typeface="Raleway"/>
                <a:cs typeface="Raleway"/>
                <a:sym typeface="Raleway"/>
              </a:rPr>
              <a:t> understanding of PFAS precursor transformation, sorption dynamics, or process-oriented research of mechanisms of PFAS bioaccumulation and(or) biological/ecological effects, or biodegradation of PFAS along source to receptor pathways and identification of mitigation methods and engage modeling and forecasting processes for prediction, prevention, and mitigation of environmental risk of exposure to PFAS in ecosystem and human population.</a:t>
            </a:r>
            <a:endParaRPr sz="1400" dirty="0">
              <a:solidFill>
                <a:schemeClr val="dk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2"/>
          <p:cNvSpPr txBox="1">
            <a:spLocks noGrp="1"/>
          </p:cNvSpPr>
          <p:nvPr>
            <p:ph type="title" idx="4294967295"/>
          </p:nvPr>
        </p:nvSpPr>
        <p:spPr>
          <a:xfrm>
            <a:off x="166350" y="450100"/>
            <a:ext cx="8875800" cy="57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Federal collaboration</a:t>
            </a:r>
            <a:endParaRPr>
              <a:solidFill>
                <a:srgbClr val="0070C0"/>
              </a:solidFill>
              <a:latin typeface="Raleway"/>
              <a:ea typeface="Raleway"/>
              <a:cs typeface="Raleway"/>
              <a:sym typeface="Raleway"/>
            </a:endParaRPr>
          </a:p>
        </p:txBody>
      </p:sp>
      <p:sp>
        <p:nvSpPr>
          <p:cNvPr id="331" name="Google Shape;331;p12"/>
          <p:cNvSpPr txBox="1">
            <a:spLocks noGrp="1"/>
          </p:cNvSpPr>
          <p:nvPr>
            <p:ph type="body" idx="4294967295"/>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100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Collaboration with USGS or other federal scientists is encouraged</a:t>
            </a:r>
            <a:endParaRPr dirty="0">
              <a:solidFill>
                <a:schemeClr val="dk1"/>
              </a:solidFill>
              <a:latin typeface="Raleway"/>
              <a:ea typeface="Raleway"/>
              <a:cs typeface="Raleway"/>
              <a:sym typeface="Raleway"/>
            </a:endParaRPr>
          </a:p>
          <a:p>
            <a:pPr marL="457200" marR="0" lvl="0" indent="-342900" algn="l" rtl="0">
              <a:lnSpc>
                <a:spcPct val="115000"/>
              </a:lnSpc>
              <a:spcBef>
                <a:spcPts val="100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Federal employees may not be a PI but can be a co-PI</a:t>
            </a:r>
            <a:endParaRPr dirty="0">
              <a:solidFill>
                <a:schemeClr val="dk1"/>
              </a:solidFill>
              <a:latin typeface="Raleway"/>
              <a:ea typeface="Raleway"/>
              <a:cs typeface="Raleway"/>
              <a:sym typeface="Raleway"/>
            </a:endParaRPr>
          </a:p>
          <a:p>
            <a:pPr marL="457200" marR="0" lvl="0" indent="-342900" algn="l" rtl="0">
              <a:lnSpc>
                <a:spcPct val="115000"/>
              </a:lnSpc>
              <a:spcBef>
                <a:spcPts val="100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Federal agencies may not receive funds from these grants</a:t>
            </a:r>
            <a:endParaRPr dirty="0">
              <a:solidFill>
                <a:schemeClr val="dk1"/>
              </a:solidFill>
              <a:latin typeface="Raleway"/>
              <a:ea typeface="Raleway"/>
              <a:cs typeface="Raleway"/>
              <a:sym typeface="Raleway"/>
            </a:endParaRPr>
          </a:p>
          <a:p>
            <a:pPr marL="914400" marR="0" lvl="1" indent="-317500" algn="l" rtl="0">
              <a:lnSpc>
                <a:spcPct val="115000"/>
              </a:lnSpc>
              <a:spcBef>
                <a:spcPts val="1000"/>
              </a:spcBef>
              <a:spcAft>
                <a:spcPts val="0"/>
              </a:spcAft>
              <a:buClr>
                <a:schemeClr val="dk1"/>
              </a:buClr>
              <a:buSzPts val="1400"/>
              <a:buFont typeface="Raleway"/>
              <a:buChar char="○"/>
            </a:pPr>
            <a:r>
              <a:rPr lang="en-US" b="1" dirty="0">
                <a:solidFill>
                  <a:schemeClr val="dk1"/>
                </a:solidFill>
                <a:latin typeface="Raleway"/>
                <a:ea typeface="Raleway"/>
                <a:cs typeface="Raleway"/>
                <a:sym typeface="Raleway"/>
              </a:rPr>
              <a:t>For General ONLY</a:t>
            </a:r>
            <a:r>
              <a:rPr lang="en-US" dirty="0">
                <a:solidFill>
                  <a:schemeClr val="dk1"/>
                </a:solidFill>
                <a:latin typeface="Raleway"/>
                <a:ea typeface="Raleway"/>
                <a:cs typeface="Raleway"/>
                <a:sym typeface="Raleway"/>
              </a:rPr>
              <a:t>: USGS scientists can obtain internal research funds to support their activities. Additional paperwork required. Funding for collaborator is from USGS, not included in proposal budget.</a:t>
            </a:r>
            <a:endParaRPr dirty="0">
              <a:solidFill>
                <a:schemeClr val="dk1"/>
              </a:solidFill>
              <a:latin typeface="Raleway"/>
              <a:ea typeface="Raleway"/>
              <a:cs typeface="Raleway"/>
              <a:sym typeface="Raleway"/>
            </a:endParaRPr>
          </a:p>
          <a:p>
            <a:pPr marL="457200" lvl="0" indent="-342900" algn="l" rtl="0">
              <a:lnSpc>
                <a:spcPct val="115000"/>
              </a:lnSpc>
              <a:spcBef>
                <a:spcPts val="100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Contact your state WRRI for assistance in identifying USGS collaborators</a:t>
            </a:r>
            <a:endParaRPr dirty="0">
              <a:solidFill>
                <a:schemeClr val="dk1"/>
              </a:solidFill>
              <a:latin typeface="Raleway"/>
              <a:ea typeface="Raleway"/>
              <a:cs typeface="Raleway"/>
              <a:sym typeface="Raleway"/>
            </a:endParaRPr>
          </a:p>
          <a:p>
            <a:pPr marL="457200" lvl="0" indent="-342900" algn="l" rtl="0">
              <a:lnSpc>
                <a:spcPct val="115000"/>
              </a:lnSpc>
              <a:spcBef>
                <a:spcPts val="1000"/>
              </a:spcBef>
              <a:spcAft>
                <a:spcPts val="0"/>
              </a:spcAft>
              <a:buClr>
                <a:schemeClr val="dk1"/>
              </a:buClr>
              <a:buSzPts val="1800"/>
              <a:buFont typeface="Raleway"/>
              <a:buChar char="●"/>
            </a:pPr>
            <a:r>
              <a:rPr lang="en-US" u="sng" dirty="0">
                <a:solidFill>
                  <a:schemeClr val="hlink"/>
                </a:solidFill>
                <a:latin typeface="Raleway"/>
                <a:ea typeface="Raleway"/>
                <a:cs typeface="Raleway"/>
                <a:sym typeface="Raleway"/>
                <a:hlinkClick r:id="rId3"/>
              </a:rPr>
              <a:t>https://www.usgs.gov/mission-areas/water-resources/connect</a:t>
            </a:r>
            <a:r>
              <a:rPr lang="en-US" dirty="0">
                <a:solidFill>
                  <a:schemeClr val="dk1"/>
                </a:solidFill>
                <a:latin typeface="Raleway"/>
                <a:ea typeface="Raleway"/>
                <a:cs typeface="Raleway"/>
                <a:sym typeface="Raleway"/>
              </a:rPr>
              <a:t> </a:t>
            </a:r>
            <a:endParaRPr dirty="0">
              <a:solidFill>
                <a:schemeClr val="dk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4"/>
          <p:cNvSpPr txBox="1">
            <a:spLocks noGrp="1"/>
          </p:cNvSpPr>
          <p:nvPr>
            <p:ph type="title" idx="4294967295"/>
          </p:nvPr>
        </p:nvSpPr>
        <p:spPr>
          <a:xfrm>
            <a:off x="166350" y="450100"/>
            <a:ext cx="8875800" cy="57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Budget requirements</a:t>
            </a:r>
            <a:endParaRPr>
              <a:solidFill>
                <a:srgbClr val="0070C0"/>
              </a:solidFill>
              <a:latin typeface="Raleway"/>
              <a:ea typeface="Raleway"/>
              <a:cs typeface="Raleway"/>
              <a:sym typeface="Raleway"/>
            </a:endParaRPr>
          </a:p>
        </p:txBody>
      </p:sp>
      <p:sp>
        <p:nvSpPr>
          <p:cNvPr id="358" name="Google Shape;358;p14"/>
          <p:cNvSpPr txBox="1">
            <a:spLocks noGrp="1"/>
          </p:cNvSpPr>
          <p:nvPr>
            <p:ph type="body" idx="4294967295"/>
          </p:nvPr>
        </p:nvSpPr>
        <p:spPr>
          <a:xfrm>
            <a:off x="311700" y="1028200"/>
            <a:ext cx="8520600" cy="3416400"/>
          </a:xfrm>
          <a:prstGeom prst="rect">
            <a:avLst/>
          </a:prstGeom>
          <a:noFill/>
          <a:ln>
            <a:noFill/>
          </a:ln>
        </p:spPr>
        <p:txBody>
          <a:bodyPr spcFirstLastPara="1" wrap="square" lIns="91425" tIns="91425" rIns="91425" bIns="91425" anchor="t" anchorCtr="0">
            <a:noAutofit/>
          </a:bodyPr>
          <a:lstStyle/>
          <a:p>
            <a:pPr lvl="0">
              <a:spcBef>
                <a:spcPts val="600"/>
              </a:spcBef>
              <a:buClrTx/>
            </a:pPr>
            <a:r>
              <a:rPr lang="en-US" sz="1600" dirty="0">
                <a:solidFill>
                  <a:schemeClr val="tx1"/>
                </a:solidFill>
                <a:latin typeface="Raleway" pitchFamily="2" charset="0"/>
              </a:rPr>
              <a:t>Up to $310,000 for the General 104g program, 6 awards anticipated</a:t>
            </a:r>
          </a:p>
          <a:p>
            <a:pPr lvl="0">
              <a:spcBef>
                <a:spcPts val="600"/>
              </a:spcBef>
              <a:buClrTx/>
            </a:pPr>
            <a:r>
              <a:rPr lang="en-US" sz="1600" dirty="0">
                <a:solidFill>
                  <a:schemeClr val="tx1"/>
                </a:solidFill>
                <a:latin typeface="Raleway" pitchFamily="2" charset="0"/>
              </a:rPr>
              <a:t>Up to $309,000 for PFAS projects, 9 awards anticipated</a:t>
            </a:r>
          </a:p>
          <a:p>
            <a:pPr lvl="0">
              <a:spcBef>
                <a:spcPts val="600"/>
              </a:spcBef>
              <a:buClrTx/>
            </a:pPr>
            <a:r>
              <a:rPr lang="en-US" sz="1600" dirty="0">
                <a:solidFill>
                  <a:schemeClr val="tx1"/>
                </a:solidFill>
                <a:latin typeface="Raleway" pitchFamily="2" charset="0"/>
              </a:rPr>
              <a:t>Up to $346,875 for AIS projects, 4 awards anticipated</a:t>
            </a:r>
          </a:p>
          <a:p>
            <a:pPr lvl="0">
              <a:spcBef>
                <a:spcPts val="600"/>
              </a:spcBef>
              <a:buClrTx/>
            </a:pPr>
            <a:r>
              <a:rPr lang="en-US" sz="1600" dirty="0">
                <a:solidFill>
                  <a:schemeClr val="tx1"/>
                </a:solidFill>
                <a:latin typeface="Raleway" pitchFamily="2" charset="0"/>
              </a:rPr>
              <a:t>Project duration: 1–3 years</a:t>
            </a:r>
          </a:p>
          <a:p>
            <a:pPr lvl="0">
              <a:spcBef>
                <a:spcPts val="600"/>
              </a:spcBef>
              <a:buClrTx/>
            </a:pPr>
            <a:r>
              <a:rPr lang="en-US" sz="1600" dirty="0">
                <a:solidFill>
                  <a:schemeClr val="tx1"/>
                </a:solidFill>
                <a:latin typeface="Raleway" pitchFamily="2" charset="0"/>
              </a:rPr>
              <a:t>Anticipated project start date: February 1, 2026</a:t>
            </a:r>
          </a:p>
          <a:p>
            <a:pPr lvl="0">
              <a:spcBef>
                <a:spcPts val="600"/>
              </a:spcBef>
              <a:buClrTx/>
            </a:pPr>
            <a:r>
              <a:rPr lang="en-US" sz="1600" dirty="0">
                <a:solidFill>
                  <a:schemeClr val="tx1"/>
                </a:solidFill>
                <a:latin typeface="Raleway" pitchFamily="2" charset="0"/>
              </a:rPr>
              <a:t>1:1 non-federal cost share required per 12-month period</a:t>
            </a:r>
          </a:p>
          <a:p>
            <a:pPr lvl="0">
              <a:spcBef>
                <a:spcPts val="1000"/>
              </a:spcBef>
              <a:buClr>
                <a:schemeClr val="dk1"/>
              </a:buClr>
              <a:buFont typeface="Raleway"/>
              <a:buChar char="●"/>
            </a:pPr>
            <a:r>
              <a:rPr lang="en-US" sz="1600" dirty="0">
                <a:solidFill>
                  <a:schemeClr val="dk1"/>
                </a:solidFill>
                <a:latin typeface="Raleway"/>
                <a:ea typeface="Raleway"/>
                <a:cs typeface="Raleway"/>
                <a:sym typeface="Raleway"/>
              </a:rPr>
              <a:t>Facilities and Administrative (F&amp;A or ‘indirect costs’) cannot be paid from federal funds</a:t>
            </a:r>
          </a:p>
          <a:p>
            <a:pPr lvl="0">
              <a:spcBef>
                <a:spcPts val="1000"/>
              </a:spcBef>
              <a:buClr>
                <a:schemeClr val="dk1"/>
              </a:buClr>
              <a:buFont typeface="Raleway"/>
              <a:buChar char="●"/>
            </a:pPr>
            <a:r>
              <a:rPr lang="en-US" sz="1600" dirty="0">
                <a:solidFill>
                  <a:schemeClr val="dk1"/>
                </a:solidFill>
                <a:latin typeface="Raleway"/>
                <a:ea typeface="Raleway"/>
                <a:cs typeface="Raleway"/>
                <a:sym typeface="Raleway"/>
              </a:rPr>
              <a:t>Unrecovered F&amp;A on both federal and non-federal direct costs are used toward the 1:1 match requirement – </a:t>
            </a:r>
            <a:r>
              <a:rPr lang="en-US" sz="1600" dirty="0">
                <a:solidFill>
                  <a:srgbClr val="FF0000"/>
                </a:solidFill>
                <a:latin typeface="Raleway"/>
                <a:ea typeface="Raleway"/>
                <a:cs typeface="Raleway"/>
                <a:sym typeface="Raleway"/>
              </a:rPr>
              <a:t>can be an exception to university policy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Today’s webinar:</a:t>
            </a:r>
            <a:endParaRPr>
              <a:solidFill>
                <a:srgbClr val="0070C0"/>
              </a:solidFill>
              <a:latin typeface="Raleway"/>
              <a:ea typeface="Raleway"/>
              <a:cs typeface="Raleway"/>
              <a:sym typeface="Raleway"/>
            </a:endParaRPr>
          </a:p>
        </p:txBody>
      </p:sp>
      <p:sp>
        <p:nvSpPr>
          <p:cNvPr id="222" name="Google Shape;222;p2"/>
          <p:cNvSpPr txBox="1">
            <a:spLocks noGrp="1"/>
          </p:cNvSpPr>
          <p:nvPr>
            <p:ph type="body" idx="4294967295"/>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1000"/>
              </a:spcBef>
              <a:spcAft>
                <a:spcPts val="0"/>
              </a:spcAft>
              <a:buClr>
                <a:schemeClr val="dk1"/>
              </a:buClr>
              <a:buSzPts val="1800"/>
              <a:buFont typeface="Raleway"/>
              <a:buChar char="●"/>
            </a:pPr>
            <a:r>
              <a:rPr lang="en-US">
                <a:solidFill>
                  <a:schemeClr val="dk1"/>
                </a:solidFill>
                <a:latin typeface="Raleway"/>
                <a:ea typeface="Raleway"/>
                <a:cs typeface="Raleway"/>
                <a:sym typeface="Raleway"/>
              </a:rPr>
              <a:t>Introduction to NIWR and state water centers/institutes</a:t>
            </a:r>
            <a:endParaRPr>
              <a:solidFill>
                <a:schemeClr val="dk1"/>
              </a:solidFill>
              <a:latin typeface="Raleway"/>
              <a:ea typeface="Raleway"/>
              <a:cs typeface="Raleway"/>
              <a:sym typeface="Raleway"/>
            </a:endParaRPr>
          </a:p>
          <a:p>
            <a:pPr marL="457200" marR="0" lvl="0" indent="-342900" algn="l" rtl="0">
              <a:lnSpc>
                <a:spcPct val="115000"/>
              </a:lnSpc>
              <a:spcBef>
                <a:spcPts val="1000"/>
              </a:spcBef>
              <a:spcAft>
                <a:spcPts val="0"/>
              </a:spcAft>
              <a:buClr>
                <a:schemeClr val="dk1"/>
              </a:buClr>
              <a:buSzPts val="1800"/>
              <a:buFont typeface="Raleway"/>
              <a:buChar char="●"/>
            </a:pPr>
            <a:r>
              <a:rPr lang="en-US">
                <a:solidFill>
                  <a:schemeClr val="dk1"/>
                </a:solidFill>
                <a:latin typeface="Raleway"/>
                <a:ea typeface="Raleway"/>
                <a:cs typeface="Raleway"/>
                <a:sym typeface="Raleway"/>
              </a:rPr>
              <a:t>Eligibility and how to apply</a:t>
            </a:r>
            <a:endParaRPr>
              <a:solidFill>
                <a:schemeClr val="dk1"/>
              </a:solidFill>
              <a:latin typeface="Raleway"/>
              <a:ea typeface="Raleway"/>
              <a:cs typeface="Raleway"/>
              <a:sym typeface="Raleway"/>
            </a:endParaRPr>
          </a:p>
          <a:p>
            <a:pPr marL="457200" marR="0" lvl="0" indent="-342900" algn="l" rtl="0">
              <a:lnSpc>
                <a:spcPct val="115000"/>
              </a:lnSpc>
              <a:spcBef>
                <a:spcPts val="1000"/>
              </a:spcBef>
              <a:spcAft>
                <a:spcPts val="0"/>
              </a:spcAft>
              <a:buClr>
                <a:schemeClr val="dk1"/>
              </a:buClr>
              <a:buSzPts val="1800"/>
              <a:buFont typeface="Raleway"/>
              <a:buChar char="●"/>
            </a:pPr>
            <a:r>
              <a:rPr lang="en-US">
                <a:solidFill>
                  <a:schemeClr val="dk1"/>
                </a:solidFill>
                <a:latin typeface="Raleway"/>
                <a:ea typeface="Raleway"/>
                <a:cs typeface="Raleway"/>
                <a:sym typeface="Raleway"/>
              </a:rPr>
              <a:t>FY2025 104(g) grants: General, AIS and PFAS – including research priorities</a:t>
            </a:r>
            <a:endParaRPr>
              <a:solidFill>
                <a:schemeClr val="dk1"/>
              </a:solidFill>
              <a:latin typeface="Raleway"/>
              <a:ea typeface="Raleway"/>
              <a:cs typeface="Raleway"/>
              <a:sym typeface="Raleway"/>
            </a:endParaRPr>
          </a:p>
          <a:p>
            <a:pPr marL="457200" marR="0" lvl="0" indent="-342900" algn="l" rtl="0">
              <a:lnSpc>
                <a:spcPct val="115000"/>
              </a:lnSpc>
              <a:spcBef>
                <a:spcPts val="1000"/>
              </a:spcBef>
              <a:spcAft>
                <a:spcPts val="0"/>
              </a:spcAft>
              <a:buClr>
                <a:schemeClr val="dk1"/>
              </a:buClr>
              <a:buSzPts val="1800"/>
              <a:buFont typeface="Raleway"/>
              <a:buChar char="●"/>
            </a:pPr>
            <a:r>
              <a:rPr lang="en-US">
                <a:solidFill>
                  <a:schemeClr val="dk1"/>
                </a:solidFill>
                <a:latin typeface="Raleway"/>
                <a:ea typeface="Raleway"/>
                <a:cs typeface="Raleway"/>
                <a:sym typeface="Raleway"/>
              </a:rPr>
              <a:t>Overview of RFPs with emphasis on budget criteria</a:t>
            </a:r>
            <a:endParaRPr/>
          </a:p>
          <a:p>
            <a:pPr marL="457200" marR="0" lvl="0" indent="-342900" algn="l" rtl="0">
              <a:lnSpc>
                <a:spcPct val="115000"/>
              </a:lnSpc>
              <a:spcBef>
                <a:spcPts val="1000"/>
              </a:spcBef>
              <a:spcAft>
                <a:spcPts val="0"/>
              </a:spcAft>
              <a:buClr>
                <a:schemeClr val="dk1"/>
              </a:buClr>
              <a:buSzPts val="1800"/>
              <a:buFont typeface="Raleway"/>
              <a:buChar char="●"/>
            </a:pPr>
            <a:r>
              <a:rPr lang="en-US">
                <a:solidFill>
                  <a:schemeClr val="dk1"/>
                </a:solidFill>
                <a:latin typeface="Raleway"/>
                <a:ea typeface="Raleway"/>
                <a:cs typeface="Raleway"/>
                <a:sym typeface="Raleway"/>
              </a:rPr>
              <a:t>USGS collaboration</a:t>
            </a:r>
            <a:endParaRPr/>
          </a:p>
          <a:p>
            <a:pPr marL="457200" marR="0" lvl="0" indent="-342900" algn="l" rtl="0">
              <a:lnSpc>
                <a:spcPct val="115000"/>
              </a:lnSpc>
              <a:spcBef>
                <a:spcPts val="1000"/>
              </a:spcBef>
              <a:spcAft>
                <a:spcPts val="0"/>
              </a:spcAft>
              <a:buClr>
                <a:schemeClr val="dk1"/>
              </a:buClr>
              <a:buSzPts val="1800"/>
              <a:buFont typeface="Raleway"/>
              <a:buChar char="●"/>
            </a:pPr>
            <a:r>
              <a:rPr lang="en-US">
                <a:solidFill>
                  <a:schemeClr val="dk1"/>
                </a:solidFill>
                <a:latin typeface="Raleway"/>
                <a:ea typeface="Raleway"/>
                <a:cs typeface="Raleway"/>
                <a:sym typeface="Raleway"/>
              </a:rPr>
              <a:t>Self selecting breakout rooms for each program (General, PFAS, AIS)</a:t>
            </a:r>
            <a:endParaRPr>
              <a:solidFill>
                <a:schemeClr val="dk1"/>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5"/>
          <p:cNvSpPr txBox="1">
            <a:spLocks noGrp="1"/>
          </p:cNvSpPr>
          <p:nvPr>
            <p:ph type="title" idx="4294967295"/>
          </p:nvPr>
        </p:nvSpPr>
        <p:spPr>
          <a:xfrm>
            <a:off x="166350" y="450100"/>
            <a:ext cx="8875800" cy="57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Example budget summary –  General</a:t>
            </a:r>
            <a:endParaRPr>
              <a:solidFill>
                <a:srgbClr val="0070C0"/>
              </a:solidFill>
              <a:latin typeface="Raleway"/>
              <a:ea typeface="Raleway"/>
              <a:cs typeface="Raleway"/>
              <a:sym typeface="Raleway"/>
            </a:endParaRPr>
          </a:p>
        </p:txBody>
      </p:sp>
      <p:graphicFrame>
        <p:nvGraphicFramePr>
          <p:cNvPr id="370" name="Google Shape;370;p15"/>
          <p:cNvGraphicFramePr/>
          <p:nvPr/>
        </p:nvGraphicFramePr>
        <p:xfrm>
          <a:off x="424450" y="1547745"/>
          <a:ext cx="7731300" cy="2742160"/>
        </p:xfrm>
        <a:graphic>
          <a:graphicData uri="http://schemas.openxmlformats.org/drawingml/2006/table">
            <a:tbl>
              <a:tblPr>
                <a:noFill/>
                <a:tableStyleId>{94511377-A8DB-4BDC-BE9A-9C95E02F5AC6}</a:tableStyleId>
              </a:tblPr>
              <a:tblGrid>
                <a:gridCol w="3685300">
                  <a:extLst>
                    <a:ext uri="{9D8B030D-6E8A-4147-A177-3AD203B41FA5}">
                      <a16:colId xmlns:a16="http://schemas.microsoft.com/office/drawing/2014/main" val="20000"/>
                    </a:ext>
                  </a:extLst>
                </a:gridCol>
                <a:gridCol w="1467900">
                  <a:extLst>
                    <a:ext uri="{9D8B030D-6E8A-4147-A177-3AD203B41FA5}">
                      <a16:colId xmlns:a16="http://schemas.microsoft.com/office/drawing/2014/main" val="20001"/>
                    </a:ext>
                  </a:extLst>
                </a:gridCol>
                <a:gridCol w="1420175">
                  <a:extLst>
                    <a:ext uri="{9D8B030D-6E8A-4147-A177-3AD203B41FA5}">
                      <a16:colId xmlns:a16="http://schemas.microsoft.com/office/drawing/2014/main" val="20002"/>
                    </a:ext>
                  </a:extLst>
                </a:gridCol>
                <a:gridCol w="1157925">
                  <a:extLst>
                    <a:ext uri="{9D8B030D-6E8A-4147-A177-3AD203B41FA5}">
                      <a16:colId xmlns:a16="http://schemas.microsoft.com/office/drawing/2014/main" val="20003"/>
                    </a:ext>
                  </a:extLst>
                </a:gridCol>
              </a:tblGrid>
              <a:tr h="4030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Item</a:t>
                      </a:r>
                      <a:endParaRPr sz="1400" b="1" u="none" strike="noStrike" cap="none"/>
                    </a:p>
                  </a:txBody>
                  <a:tcPr marL="91425" marR="91425" marT="91425" marB="91425"/>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a:t>Federal</a:t>
                      </a:r>
                      <a:endParaRPr sz="1400" b="1" u="none" strike="noStrike" cap="none"/>
                    </a:p>
                  </a:txBody>
                  <a:tcPr marL="91425" marR="91425" marT="91425" marB="91425"/>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a:t>Non-federal</a:t>
                      </a:r>
                      <a:endParaRPr sz="1400" b="1" u="none" strike="noStrike" cap="none"/>
                    </a:p>
                  </a:txBody>
                  <a:tcPr marL="91425" marR="91425" marT="91425" marB="91425"/>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a:t>Total</a:t>
                      </a:r>
                      <a:endParaRPr sz="1400" b="1" u="none" strike="noStrike" cap="none"/>
                    </a:p>
                  </a:txBody>
                  <a:tcPr marL="91425" marR="91425" marT="91425" marB="91425"/>
                </a:tc>
                <a:extLst>
                  <a:ext uri="{0D108BD9-81ED-4DB2-BD59-A6C34878D82A}">
                    <a16:rowId xmlns:a16="http://schemas.microsoft.com/office/drawing/2014/main" val="10000"/>
                  </a:ext>
                </a:extLst>
              </a:tr>
              <a:tr h="5103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   Direct costs</a:t>
                      </a:r>
                      <a:endParaRPr sz="1400" u="none" strike="noStrike" cap="none"/>
                    </a:p>
                  </a:txBody>
                  <a:tcPr marL="91425" marR="91425" marT="91425" marB="91425"/>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310,000</a:t>
                      </a:r>
                      <a:endParaRPr sz="1400" u="none" strike="noStrike" cap="none"/>
                    </a:p>
                  </a:txBody>
                  <a:tcPr marL="91425" marR="91425" marT="91425" marB="91425">
                    <a:lnB w="9525" cap="flat" cmpd="sng">
                      <a:solidFill>
                        <a:srgbClr val="999999"/>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90,500</a:t>
                      </a:r>
                      <a:endParaRPr sz="1400" u="none" strike="noStrike" cap="none"/>
                    </a:p>
                  </a:txBody>
                  <a:tcPr marL="91425" marR="91425" marT="91425" marB="91425"/>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400,500</a:t>
                      </a:r>
                      <a:endParaRPr sz="1400" u="none" strike="noStrike" cap="none"/>
                    </a:p>
                  </a:txBody>
                  <a:tcPr marL="91425" marR="91425" marT="91425" marB="91425"/>
                </a:tc>
                <a:extLst>
                  <a:ext uri="{0D108BD9-81ED-4DB2-BD59-A6C34878D82A}">
                    <a16:rowId xmlns:a16="http://schemas.microsoft.com/office/drawing/2014/main" val="10001"/>
                  </a:ext>
                </a:extLst>
              </a:tr>
              <a:tr h="4830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B1: F&amp;A on federal portion </a:t>
                      </a:r>
                      <a:br>
                        <a:rPr lang="en-US" sz="1400" u="none" strike="noStrike" cap="none"/>
                      </a:br>
                      <a:r>
                        <a:rPr lang="en-US" sz="1400" u="none" strike="noStrike" cap="none"/>
                        <a:t>       (</a:t>
                      </a:r>
                      <a:r>
                        <a:rPr lang="en-US" sz="1400" u="none" strike="noStrike" cap="none">
                          <a:solidFill>
                            <a:srgbClr val="FF0000"/>
                          </a:solidFill>
                        </a:rPr>
                        <a:t>55% </a:t>
                      </a:r>
                      <a:r>
                        <a:rPr lang="en-US" sz="1400" u="none" strike="noStrike" cap="none"/>
                        <a:t>of A:Fed)</a:t>
                      </a:r>
                      <a:endParaRPr sz="1400" u="none" strike="noStrike" cap="none"/>
                    </a:p>
                  </a:txBody>
                  <a:tcPr marL="91425" marR="91425" marT="91425" marB="91425">
                    <a:lnR w="9525" cap="flat" cmpd="sng">
                      <a:solidFill>
                        <a:srgbClr val="999999"/>
                      </a:solidFill>
                      <a:prstDash val="solid"/>
                      <a:round/>
                      <a:headEnd type="none" w="sm" len="sm"/>
                      <a:tailEnd type="none" w="sm" len="sm"/>
                    </a:lnR>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7B7B7"/>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170,500</a:t>
                      </a:r>
                      <a:endParaRPr sz="1400" u="none" strike="noStrike" cap="none"/>
                    </a:p>
                  </a:txBody>
                  <a:tcPr marL="91425" marR="91425" marT="91425" marB="91425">
                    <a:lnL w="9525" cap="flat" cmpd="sng">
                      <a:solidFill>
                        <a:srgbClr val="999999"/>
                      </a:solidFill>
                      <a:prstDash val="solid"/>
                      <a:round/>
                      <a:headEnd type="none" w="sm" len="sm"/>
                      <a:tailEnd type="none" w="sm" len="sm"/>
                    </a:lnL>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170,500</a:t>
                      </a:r>
                      <a:endParaRPr sz="1400" u="none" strike="noStrike" cap="none"/>
                    </a:p>
                  </a:txBody>
                  <a:tcPr marL="91425" marR="91425" marT="91425" marB="91425"/>
                </a:tc>
                <a:extLst>
                  <a:ext uri="{0D108BD9-81ED-4DB2-BD59-A6C34878D82A}">
                    <a16:rowId xmlns:a16="http://schemas.microsoft.com/office/drawing/2014/main" val="10002"/>
                  </a:ext>
                </a:extLst>
              </a:tr>
              <a:tr h="4711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B2: F&amp;A on non-federal portion </a:t>
                      </a:r>
                      <a:br>
                        <a:rPr lang="en-US" sz="1400" u="none" strike="noStrike" cap="none"/>
                      </a:br>
                      <a:r>
                        <a:rPr lang="en-US" sz="1400" u="none" strike="noStrike" cap="none"/>
                        <a:t>       (</a:t>
                      </a:r>
                      <a:r>
                        <a:rPr lang="en-US" sz="1400" u="none" strike="noStrike" cap="none">
                          <a:solidFill>
                            <a:srgbClr val="FF0000"/>
                          </a:solidFill>
                        </a:rPr>
                        <a:t>55% </a:t>
                      </a:r>
                      <a:r>
                        <a:rPr lang="en-US" sz="1400" u="none" strike="noStrike" cap="none"/>
                        <a:t>of A:Nonfed)</a:t>
                      </a:r>
                      <a:endParaRPr sz="1400" u="none" strike="noStrike" cap="none"/>
                    </a:p>
                  </a:txBody>
                  <a:tcPr marL="91425" marR="91425" marT="91425" marB="91425">
                    <a:lnR w="9525" cap="flat" cmpd="sng">
                      <a:solidFill>
                        <a:srgbClr val="999999"/>
                      </a:solidFill>
                      <a:prstDash val="solid"/>
                      <a:round/>
                      <a:headEnd type="none" w="sm" len="sm"/>
                      <a:tailEnd type="none" w="sm" len="sm"/>
                    </a:lnR>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B7B7B7"/>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49,775</a:t>
                      </a:r>
                      <a:endParaRPr sz="1400" u="none" strike="noStrike" cap="none"/>
                    </a:p>
                  </a:txBody>
                  <a:tcPr marL="91425" marR="91425" marT="91425" marB="91425">
                    <a:lnL w="9525" cap="flat" cmpd="sng">
                      <a:solidFill>
                        <a:srgbClr val="999999"/>
                      </a:solidFill>
                      <a:prstDash val="solid"/>
                      <a:round/>
                      <a:headEnd type="none" w="sm" len="sm"/>
                      <a:tailEnd type="none" w="sm" len="sm"/>
                    </a:lnL>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49,775</a:t>
                      </a:r>
                      <a:endParaRPr sz="1400" u="none" strike="noStrike" cap="none"/>
                    </a:p>
                  </a:txBody>
                  <a:tcPr marL="91425" marR="91425" marT="91425" marB="91425"/>
                </a:tc>
                <a:extLst>
                  <a:ext uri="{0D108BD9-81ED-4DB2-BD59-A6C34878D82A}">
                    <a16:rowId xmlns:a16="http://schemas.microsoft.com/office/drawing/2014/main" val="10003"/>
                  </a:ext>
                </a:extLst>
              </a:tr>
              <a:tr h="522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  Total </a:t>
                      </a:r>
                      <a:br>
                        <a:rPr lang="en-US" sz="1400" u="none" strike="noStrike" cap="none"/>
                      </a:br>
                      <a:r>
                        <a:rPr lang="en-US" sz="1400" u="none" strike="noStrike" cap="none"/>
                        <a:t>      (A + B1 + B2)</a:t>
                      </a:r>
                      <a:endParaRPr sz="1400" u="none" strike="noStrike" cap="none"/>
                    </a:p>
                  </a:txBody>
                  <a:tcPr marL="91425" marR="91425" marT="91425" marB="91425"/>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310,000</a:t>
                      </a:r>
                      <a:endParaRPr sz="1400" u="none" strike="noStrike" cap="none"/>
                    </a:p>
                  </a:txBody>
                  <a:tcPr marL="91425" marR="91425" marT="91425" marB="91425">
                    <a:lnT w="9525" cap="flat" cmpd="sng">
                      <a:solidFill>
                        <a:srgbClr val="999999"/>
                      </a:solidFill>
                      <a:prstDash val="solid"/>
                      <a:round/>
                      <a:headEnd type="none" w="sm" len="sm"/>
                      <a:tailEnd type="none" w="sm" len="sm"/>
                    </a:lnT>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310,775</a:t>
                      </a:r>
                      <a:endParaRPr sz="1400" u="none" strike="noStrike" cap="none"/>
                    </a:p>
                  </a:txBody>
                  <a:tcPr marL="91425" marR="91425" marT="91425" marB="91425"/>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620,775</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
        <p:nvSpPr>
          <p:cNvPr id="371" name="Google Shape;371;p15"/>
          <p:cNvSpPr txBox="1"/>
          <p:nvPr/>
        </p:nvSpPr>
        <p:spPr>
          <a:xfrm>
            <a:off x="780911" y="4385623"/>
            <a:ext cx="658706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0000"/>
                </a:solidFill>
                <a:latin typeface="Arial"/>
                <a:ea typeface="Arial"/>
                <a:cs typeface="Arial"/>
                <a:sym typeface="Arial"/>
              </a:rPr>
              <a:t>NOTE: F&amp;A will differ for each state</a:t>
            </a:r>
            <a:r>
              <a:rPr lang="en-US" dirty="0">
                <a:solidFill>
                  <a:srgbClr val="FF0000"/>
                </a:solidFill>
              </a:rPr>
              <a:t>/institution</a:t>
            </a:r>
            <a:r>
              <a:rPr lang="en-US" sz="1400" b="0" i="0" u="none" strike="noStrike" cap="none" dirty="0">
                <a:solidFill>
                  <a:srgbClr val="FF0000"/>
                </a:solidFill>
                <a:latin typeface="Arial"/>
                <a:ea typeface="Arial"/>
                <a:cs typeface="Arial"/>
                <a:sym typeface="Arial"/>
              </a:rPr>
              <a:t>. Please check with your state WRRI contact.</a:t>
            </a:r>
            <a:endParaRPr sz="1400" b="0" i="0" u="none" strike="noStrike" cap="none" dirty="0">
              <a:solidFill>
                <a:srgbClr val="FF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c3f0438805_0_77"/>
          <p:cNvSpPr txBox="1">
            <a:spLocks noGrp="1"/>
          </p:cNvSpPr>
          <p:nvPr>
            <p:ph type="title" idx="4294967295"/>
          </p:nvPr>
        </p:nvSpPr>
        <p:spPr>
          <a:xfrm>
            <a:off x="166350" y="450100"/>
            <a:ext cx="8875800" cy="57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Budget requirements</a:t>
            </a:r>
            <a:endParaRPr dirty="0">
              <a:solidFill>
                <a:srgbClr val="0070C0"/>
              </a:solidFill>
              <a:latin typeface="Raleway"/>
              <a:ea typeface="Raleway"/>
              <a:cs typeface="Raleway"/>
              <a:sym typeface="Raleway"/>
            </a:endParaRPr>
          </a:p>
        </p:txBody>
      </p:sp>
      <p:sp>
        <p:nvSpPr>
          <p:cNvPr id="377" name="Google Shape;377;g2c3f0438805_0_77"/>
          <p:cNvSpPr txBox="1">
            <a:spLocks noGrp="1"/>
          </p:cNvSpPr>
          <p:nvPr>
            <p:ph type="body" idx="4294967295"/>
          </p:nvPr>
        </p:nvSpPr>
        <p:spPr>
          <a:xfrm>
            <a:off x="311699" y="1038911"/>
            <a:ext cx="5030857"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Clr>
                <a:schemeClr val="dk1"/>
              </a:buClr>
              <a:buSzPts val="1800"/>
              <a:buFont typeface="Raleway"/>
              <a:buChar char="●"/>
            </a:pPr>
            <a:r>
              <a:rPr lang="en-US" sz="1400" dirty="0">
                <a:solidFill>
                  <a:schemeClr val="tx1"/>
                </a:solidFill>
                <a:latin typeface="Raleway"/>
                <a:ea typeface="Raleway"/>
                <a:cs typeface="Raleway"/>
                <a:sym typeface="Raleway"/>
              </a:rPr>
              <a:t>PIs can request salary from the federal funds, limited to 2 months of salary per year</a:t>
            </a:r>
          </a:p>
          <a:p>
            <a:pPr marL="457200" lvl="0" indent="-342900" algn="l" rtl="0">
              <a:lnSpc>
                <a:spcPct val="115000"/>
              </a:lnSpc>
              <a:spcBef>
                <a:spcPts val="600"/>
              </a:spcBef>
              <a:spcAft>
                <a:spcPts val="0"/>
              </a:spcAft>
              <a:buClr>
                <a:schemeClr val="dk1"/>
              </a:buClr>
              <a:buSzPts val="1800"/>
              <a:buFont typeface="Raleway"/>
              <a:buChar char="●"/>
            </a:pPr>
            <a:endParaRPr sz="1400" dirty="0">
              <a:solidFill>
                <a:schemeClr val="tx1"/>
              </a:solidFill>
              <a:latin typeface="Raleway"/>
              <a:ea typeface="Raleway"/>
              <a:cs typeface="Raleway"/>
              <a:sym typeface="Raleway"/>
            </a:endParaRPr>
          </a:p>
          <a:p>
            <a:pPr marL="457200" lvl="0" indent="-342900" algn="l" rtl="0">
              <a:lnSpc>
                <a:spcPct val="115000"/>
              </a:lnSpc>
              <a:spcBef>
                <a:spcPts val="600"/>
              </a:spcBef>
              <a:spcAft>
                <a:spcPts val="0"/>
              </a:spcAft>
              <a:buClr>
                <a:schemeClr val="dk1"/>
              </a:buClr>
              <a:buSzPts val="1800"/>
              <a:buFont typeface="Raleway"/>
              <a:buChar char="●"/>
            </a:pPr>
            <a:r>
              <a:rPr lang="en-US" sz="1400" dirty="0">
                <a:solidFill>
                  <a:schemeClr val="tx1"/>
                </a:solidFill>
                <a:latin typeface="Raleway"/>
                <a:ea typeface="Raleway"/>
                <a:cs typeface="Raleway"/>
                <a:sym typeface="Raleway"/>
              </a:rPr>
              <a:t>Budget Justification - </a:t>
            </a:r>
            <a:endParaRPr sz="1400" dirty="0">
              <a:solidFill>
                <a:schemeClr val="tx1"/>
              </a:solidFill>
              <a:latin typeface="Raleway"/>
              <a:ea typeface="Raleway"/>
              <a:cs typeface="Raleway"/>
              <a:sym typeface="Raleway"/>
            </a:endParaRPr>
          </a:p>
          <a:p>
            <a:pPr marL="914400" lvl="1" indent="-317500" algn="l" rtl="0">
              <a:lnSpc>
                <a:spcPct val="115000"/>
              </a:lnSpc>
              <a:spcBef>
                <a:spcPts val="60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Justify and distinguish the federal funds requested from the match contribution.</a:t>
            </a:r>
            <a:endParaRPr dirty="0">
              <a:solidFill>
                <a:schemeClr val="tx1"/>
              </a:solidFill>
              <a:latin typeface="Raleway"/>
              <a:ea typeface="Raleway"/>
              <a:cs typeface="Raleway"/>
              <a:sym typeface="Raleway"/>
            </a:endParaRPr>
          </a:p>
          <a:p>
            <a:pPr marL="914400" lvl="1" indent="-317500" algn="l" rtl="0">
              <a:lnSpc>
                <a:spcPct val="115000"/>
              </a:lnSpc>
              <a:spcBef>
                <a:spcPts val="60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Provide details</a:t>
            </a:r>
            <a:endParaRPr dirty="0">
              <a:solidFill>
                <a:schemeClr val="tx1"/>
              </a:solidFill>
              <a:latin typeface="Raleway"/>
              <a:ea typeface="Raleway"/>
              <a:cs typeface="Raleway"/>
              <a:sym typeface="Raleway"/>
            </a:endParaRPr>
          </a:p>
          <a:p>
            <a:pPr marL="1371600" lvl="2" indent="-317500" algn="l" rtl="0">
              <a:lnSpc>
                <a:spcPct val="115000"/>
              </a:lnSpc>
              <a:spcBef>
                <a:spcPts val="60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 of samples / testing kit capacity x number of tests and cost per test</a:t>
            </a:r>
            <a:endParaRPr dirty="0">
              <a:solidFill>
                <a:schemeClr val="tx1"/>
              </a:solidFill>
              <a:latin typeface="Raleway"/>
              <a:ea typeface="Raleway"/>
              <a:cs typeface="Raleway"/>
              <a:sym typeface="Raleway"/>
            </a:endParaRPr>
          </a:p>
          <a:p>
            <a:pPr marL="1371600" lvl="2" indent="-317500" algn="l" rtl="0">
              <a:lnSpc>
                <a:spcPct val="115000"/>
              </a:lnSpc>
              <a:spcBef>
                <a:spcPts val="60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Subawards to provide same level of detail</a:t>
            </a:r>
          </a:p>
          <a:p>
            <a:pPr marL="1371600" lvl="2" indent="-317500" algn="l" rtl="0">
              <a:lnSpc>
                <a:spcPct val="115000"/>
              </a:lnSpc>
              <a:spcBef>
                <a:spcPts val="600"/>
              </a:spcBef>
              <a:spcAft>
                <a:spcPts val="0"/>
              </a:spcAft>
              <a:buClr>
                <a:schemeClr val="dk1"/>
              </a:buClr>
              <a:buSzPts val="1400"/>
              <a:buFont typeface="Raleway"/>
              <a:buChar char="■"/>
            </a:pPr>
            <a:endParaRPr dirty="0">
              <a:solidFill>
                <a:schemeClr val="tx1"/>
              </a:solidFill>
              <a:latin typeface="Raleway"/>
              <a:ea typeface="Raleway"/>
              <a:cs typeface="Raleway"/>
              <a:sym typeface="Raleway"/>
            </a:endParaRPr>
          </a:p>
          <a:p>
            <a:pPr marL="457200" lvl="0" indent="-342900" algn="l" rtl="0">
              <a:lnSpc>
                <a:spcPct val="115000"/>
              </a:lnSpc>
              <a:spcBef>
                <a:spcPts val="600"/>
              </a:spcBef>
              <a:spcAft>
                <a:spcPts val="0"/>
              </a:spcAft>
              <a:buClr>
                <a:schemeClr val="dk1"/>
              </a:buClr>
              <a:buSzPts val="1800"/>
              <a:buFont typeface="Raleway"/>
              <a:buChar char="●"/>
            </a:pPr>
            <a:r>
              <a:rPr lang="en-US" sz="1400" dirty="0">
                <a:solidFill>
                  <a:schemeClr val="tx1"/>
                </a:solidFill>
                <a:latin typeface="Raleway"/>
                <a:ea typeface="Raleway"/>
                <a:cs typeface="Raleway"/>
                <a:sym typeface="Raleway"/>
              </a:rPr>
              <a:t>Use the USGS-provided templates</a:t>
            </a:r>
            <a:endParaRPr sz="1400" dirty="0">
              <a:solidFill>
                <a:schemeClr val="dk1"/>
              </a:solidFill>
              <a:latin typeface="Raleway"/>
              <a:ea typeface="Raleway"/>
              <a:cs typeface="Raleway"/>
              <a:sym typeface="Raleway"/>
            </a:endParaRPr>
          </a:p>
        </p:txBody>
      </p:sp>
      <p:pic>
        <p:nvPicPr>
          <p:cNvPr id="3" name="Picture 2">
            <a:extLst>
              <a:ext uri="{FF2B5EF4-FFF2-40B4-BE49-F238E27FC236}">
                <a16:creationId xmlns:a16="http://schemas.microsoft.com/office/drawing/2014/main" id="{8228DFFD-2C55-0357-EE13-3D9C216F8043}"/>
              </a:ext>
            </a:extLst>
          </p:cNvPr>
          <p:cNvPicPr>
            <a:picLocks noChangeAspect="1"/>
          </p:cNvPicPr>
          <p:nvPr/>
        </p:nvPicPr>
        <p:blipFill>
          <a:blip r:embed="rId3"/>
          <a:stretch>
            <a:fillRect/>
          </a:stretch>
        </p:blipFill>
        <p:spPr>
          <a:xfrm>
            <a:off x="5658342" y="1152475"/>
            <a:ext cx="3259817" cy="31408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6f32a9844e_0_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Common Budget Issues</a:t>
            </a:r>
            <a:endParaRPr dirty="0"/>
          </a:p>
        </p:txBody>
      </p:sp>
      <p:sp>
        <p:nvSpPr>
          <p:cNvPr id="383" name="Google Shape;383;g26f32a9844e_0_1"/>
          <p:cNvSpPr txBox="1">
            <a:spLocks noGrp="1"/>
          </p:cNvSpPr>
          <p:nvPr>
            <p:ph type="body" idx="1"/>
          </p:nvPr>
        </p:nvSpPr>
        <p:spPr>
          <a:xfrm>
            <a:off x="311700" y="1152475"/>
            <a:ext cx="8520600" cy="3796800"/>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pitchFamily="2" charset="0"/>
              </a:rPr>
              <a:t>Not enough details</a:t>
            </a:r>
            <a:endParaRPr dirty="0">
              <a:solidFill>
                <a:schemeClr val="tx1"/>
              </a:solidFill>
              <a:latin typeface="Raleway" pitchFamily="2" charset="0"/>
            </a:endParaRPr>
          </a:p>
          <a:p>
            <a:pPr lvl="1" algn="l" rtl="0">
              <a:lnSpc>
                <a:spcPct val="115000"/>
              </a:lnSpc>
              <a:spcBef>
                <a:spcPts val="0"/>
              </a:spcBef>
              <a:spcAft>
                <a:spcPts val="0"/>
              </a:spcAft>
              <a:buClrTx/>
              <a:buSzPts val="1400"/>
              <a:buFont typeface="Arial" panose="020B0604020202020204" pitchFamily="34" charset="0"/>
              <a:buChar char="•"/>
            </a:pPr>
            <a:r>
              <a:rPr lang="en-US" dirty="0">
                <a:solidFill>
                  <a:schemeClr val="tx1"/>
                </a:solidFill>
                <a:latin typeface="Raleway" pitchFamily="2" charset="0"/>
              </a:rPr>
              <a:t>Tuition: # of students, time/# of semesters, rate/semester, and total amount</a:t>
            </a:r>
            <a:endParaRPr dirty="0">
              <a:solidFill>
                <a:schemeClr val="tx1"/>
              </a:solidFill>
              <a:latin typeface="Raleway" pitchFamily="2" charset="0"/>
            </a:endParaRPr>
          </a:p>
          <a:p>
            <a:pPr lvl="1" algn="l" rtl="0">
              <a:lnSpc>
                <a:spcPct val="115000"/>
              </a:lnSpc>
              <a:spcBef>
                <a:spcPts val="0"/>
              </a:spcBef>
              <a:spcAft>
                <a:spcPts val="0"/>
              </a:spcAft>
              <a:buClrTx/>
              <a:buSzPts val="1400"/>
              <a:buFont typeface="Arial" panose="020B0604020202020204" pitchFamily="34" charset="0"/>
              <a:buChar char="•"/>
            </a:pPr>
            <a:r>
              <a:rPr lang="en-US" dirty="0">
                <a:solidFill>
                  <a:schemeClr val="tx1"/>
                </a:solidFill>
                <a:latin typeface="Raleway" pitchFamily="2" charset="0"/>
              </a:rPr>
              <a:t>Supplies: item name, amount/unit, # of units, cost/unit, and total cost</a:t>
            </a:r>
            <a:endParaRPr dirty="0">
              <a:solidFill>
                <a:schemeClr val="tx1"/>
              </a:solidFill>
              <a:latin typeface="Raleway" pitchFamily="2" charset="0"/>
            </a:endParaRPr>
          </a:p>
          <a:p>
            <a:pPr lvl="1" algn="l" rtl="0">
              <a:lnSpc>
                <a:spcPct val="115000"/>
              </a:lnSpc>
              <a:spcBef>
                <a:spcPts val="0"/>
              </a:spcBef>
              <a:spcAft>
                <a:spcPts val="0"/>
              </a:spcAft>
              <a:buClrTx/>
              <a:buSzPts val="1400"/>
              <a:buFont typeface="Arial" panose="020B0604020202020204" pitchFamily="34" charset="0"/>
              <a:buChar char="•"/>
            </a:pPr>
            <a:r>
              <a:rPr lang="en-US" dirty="0">
                <a:solidFill>
                  <a:schemeClr val="tx1"/>
                </a:solidFill>
                <a:latin typeface="Raleway" pitchFamily="2" charset="0"/>
              </a:rPr>
              <a:t>Services/consultants: rate, hours, total cost </a:t>
            </a:r>
            <a:endParaRPr dirty="0">
              <a:solidFill>
                <a:schemeClr val="tx1"/>
              </a:solidFill>
              <a:latin typeface="Raleway" pitchFamily="2" charset="0"/>
            </a:endParaRPr>
          </a:p>
          <a:p>
            <a:pPr lvl="1" algn="l" rtl="0">
              <a:lnSpc>
                <a:spcPct val="115000"/>
              </a:lnSpc>
              <a:spcBef>
                <a:spcPts val="0"/>
              </a:spcBef>
              <a:spcAft>
                <a:spcPts val="0"/>
              </a:spcAft>
              <a:buClrTx/>
              <a:buSzPts val="1400"/>
              <a:buFont typeface="Arial" panose="020B0604020202020204" pitchFamily="34" charset="0"/>
              <a:buChar char="•"/>
            </a:pPr>
            <a:r>
              <a:rPr lang="en-US" dirty="0">
                <a:solidFill>
                  <a:schemeClr val="tx1"/>
                </a:solidFill>
                <a:latin typeface="Raleway" pitchFamily="2" charset="0"/>
              </a:rPr>
              <a:t>Travel: </a:t>
            </a:r>
            <a:endParaRPr dirty="0">
              <a:solidFill>
                <a:schemeClr val="tx1"/>
              </a:solidFill>
              <a:latin typeface="Raleway" pitchFamily="2" charset="0"/>
            </a:endParaRPr>
          </a:p>
          <a:p>
            <a:pPr lvl="2" algn="l" rtl="0">
              <a:lnSpc>
                <a:spcPct val="115000"/>
              </a:lnSpc>
              <a:spcBef>
                <a:spcPts val="0"/>
              </a:spcBef>
              <a:spcAft>
                <a:spcPts val="0"/>
              </a:spcAft>
              <a:buClrTx/>
              <a:buSzPts val="1400"/>
              <a:buFont typeface="Arial" panose="020B0604020202020204" pitchFamily="34" charset="0"/>
              <a:buChar char="•"/>
            </a:pPr>
            <a:r>
              <a:rPr lang="en-US" dirty="0">
                <a:solidFill>
                  <a:schemeClr val="tx1"/>
                </a:solidFill>
                <a:latin typeface="Raleway" pitchFamily="2" charset="0"/>
              </a:rPr>
              <a:t>actual name of conference, date, location</a:t>
            </a:r>
            <a:endParaRPr dirty="0">
              <a:solidFill>
                <a:schemeClr val="tx1"/>
              </a:solidFill>
              <a:latin typeface="Raleway" pitchFamily="2" charset="0"/>
            </a:endParaRPr>
          </a:p>
          <a:p>
            <a:pPr lvl="2" algn="l" rtl="0">
              <a:lnSpc>
                <a:spcPct val="115000"/>
              </a:lnSpc>
              <a:spcBef>
                <a:spcPts val="0"/>
              </a:spcBef>
              <a:spcAft>
                <a:spcPts val="0"/>
              </a:spcAft>
              <a:buClrTx/>
              <a:buSzPts val="1400"/>
              <a:buFont typeface="Arial" panose="020B0604020202020204" pitchFamily="34" charset="0"/>
              <a:buChar char="•"/>
            </a:pPr>
            <a:r>
              <a:rPr lang="en-US" dirty="0">
                <a:solidFill>
                  <a:schemeClr val="tx1"/>
                </a:solidFill>
                <a:latin typeface="Raleway" pitchFamily="2" charset="0"/>
              </a:rPr>
              <a:t>trip destination, # of personnel, # of days, per diem rate, lodging rate, mileage and mileage rate or airfare (for each trip)</a:t>
            </a:r>
            <a:endParaRPr dirty="0">
              <a:solidFill>
                <a:schemeClr val="tx1"/>
              </a:solidFill>
              <a:latin typeface="Raleway" pitchFamily="2" charset="0"/>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pitchFamily="2" charset="0"/>
              </a:rPr>
              <a:t>Unallowed costs</a:t>
            </a:r>
            <a:endParaRPr dirty="0">
              <a:solidFill>
                <a:schemeClr val="tx1"/>
              </a:solidFill>
              <a:latin typeface="Raleway" pitchFamily="2" charset="0"/>
            </a:endParaRPr>
          </a:p>
          <a:p>
            <a:pPr lvl="1" algn="l" rtl="0">
              <a:lnSpc>
                <a:spcPct val="115000"/>
              </a:lnSpc>
              <a:spcBef>
                <a:spcPts val="0"/>
              </a:spcBef>
              <a:spcAft>
                <a:spcPts val="0"/>
              </a:spcAft>
              <a:buClrTx/>
              <a:buSzPts val="1400"/>
              <a:buFont typeface="Arial" panose="020B0604020202020204" pitchFamily="34" charset="0"/>
              <a:buChar char="•"/>
            </a:pPr>
            <a:r>
              <a:rPr lang="en-US" dirty="0">
                <a:solidFill>
                  <a:schemeClr val="tx1"/>
                </a:solidFill>
                <a:latin typeface="Raleway" pitchFamily="2" charset="0"/>
              </a:rPr>
              <a:t>gifts, gift cards, incentives, gratuities, catering/food</a:t>
            </a:r>
            <a:endParaRPr dirty="0">
              <a:solidFill>
                <a:schemeClr val="tx1"/>
              </a:solidFill>
              <a:latin typeface="Raleway" pitchFamily="2" charset="0"/>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pitchFamily="2" charset="0"/>
              </a:rPr>
              <a:t>Indirect costs -&gt; include indirect rate agreements</a:t>
            </a:r>
            <a:endParaRPr dirty="0">
              <a:solidFill>
                <a:schemeClr val="tx1"/>
              </a:solidFill>
              <a:latin typeface="Raleway" pitchFamily="2" charset="0"/>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pitchFamily="2" charset="0"/>
              </a:rPr>
              <a:t>Equipment -&gt; if over $10,000, need a manufacturer’s quote</a:t>
            </a:r>
            <a:endParaRPr dirty="0">
              <a:solidFill>
                <a:schemeClr val="tx1"/>
              </a:solidFill>
              <a:latin typeface="Raleway" pitchFamily="2" charset="0"/>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pitchFamily="2" charset="0"/>
              </a:rPr>
              <a:t>Subawards -&gt; need just as much detail as in full budget</a:t>
            </a:r>
            <a:endParaRPr dirty="0">
              <a:solidFill>
                <a:schemeClr val="tx1"/>
              </a:solidFill>
              <a:latin typeface="Raleway"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Free advice for making proposals competitive</a:t>
            </a:r>
            <a:endParaRPr>
              <a:solidFill>
                <a:srgbClr val="0070C0"/>
              </a:solidFill>
              <a:latin typeface="Raleway"/>
              <a:ea typeface="Raleway"/>
              <a:cs typeface="Raleway"/>
              <a:sym typeface="Raleway"/>
            </a:endParaRPr>
          </a:p>
        </p:txBody>
      </p:sp>
      <p:sp>
        <p:nvSpPr>
          <p:cNvPr id="389" name="Google Shape;389;p18"/>
          <p:cNvSpPr txBox="1">
            <a:spLocks noGrp="1"/>
          </p:cNvSpPr>
          <p:nvPr>
            <p:ph type="body" idx="4294967295"/>
          </p:nvPr>
        </p:nvSpPr>
        <p:spPr>
          <a:xfrm>
            <a:off x="311700" y="1152475"/>
            <a:ext cx="8549400" cy="3691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Raleway"/>
              <a:buChar char="●"/>
            </a:pPr>
            <a:r>
              <a:rPr lang="en-US" dirty="0">
                <a:solidFill>
                  <a:schemeClr val="tx1"/>
                </a:solidFill>
                <a:latin typeface="Raleway"/>
                <a:ea typeface="Raleway"/>
                <a:cs typeface="Raleway"/>
                <a:sym typeface="Raleway"/>
              </a:rPr>
              <a:t>Connect with other teams who are applying to the same RFP</a:t>
            </a:r>
            <a:endParaRPr dirty="0">
              <a:solidFill>
                <a:schemeClr val="tx1"/>
              </a:solidFill>
              <a:latin typeface="Raleway"/>
              <a:ea typeface="Raleway"/>
              <a:cs typeface="Raleway"/>
              <a:sym typeface="Raleway"/>
            </a:endParaRPr>
          </a:p>
          <a:p>
            <a:pPr marL="457200" lvl="0" indent="-317500" algn="l" rtl="0">
              <a:lnSpc>
                <a:spcPct val="115000"/>
              </a:lnSpc>
              <a:spcBef>
                <a:spcPts val="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Very low chance of USGS funding two proposals that are similar</a:t>
            </a:r>
            <a:endParaRPr dirty="0">
              <a:solidFill>
                <a:schemeClr val="tx1"/>
              </a:solidFill>
              <a:latin typeface="Raleway"/>
              <a:ea typeface="Raleway"/>
              <a:cs typeface="Raleway"/>
              <a:sym typeface="Raleway"/>
            </a:endParaRPr>
          </a:p>
          <a:p>
            <a:pPr marL="457200" lvl="0" indent="-317500" algn="l" rtl="0">
              <a:lnSpc>
                <a:spcPct val="115000"/>
              </a:lnSpc>
              <a:spcBef>
                <a:spcPts val="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Differentiating proposals will improve everyone’s chances</a:t>
            </a:r>
            <a:endParaRPr dirty="0">
              <a:solidFill>
                <a:schemeClr val="tx1"/>
              </a:solidFill>
              <a:latin typeface="Raleway"/>
              <a:ea typeface="Raleway"/>
              <a:cs typeface="Raleway"/>
              <a:sym typeface="Raleway"/>
            </a:endParaRPr>
          </a:p>
          <a:p>
            <a:pPr marL="457200" lvl="0" indent="-317500" algn="l" rtl="0">
              <a:lnSpc>
                <a:spcPct val="115000"/>
              </a:lnSpc>
              <a:spcBef>
                <a:spcPts val="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Student involvement</a:t>
            </a:r>
            <a:endParaRPr dirty="0">
              <a:solidFill>
                <a:schemeClr val="tx1"/>
              </a:solidFill>
            </a:endParaRPr>
          </a:p>
          <a:p>
            <a:pPr marL="457200" lvl="0" indent="-317500" algn="l" rtl="0">
              <a:lnSpc>
                <a:spcPct val="115000"/>
              </a:lnSpc>
              <a:spcBef>
                <a:spcPts val="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Regionally or nationally important (doesn’t mean you need people spread throughout the region, but that the research needs to be regionally relevant)</a:t>
            </a:r>
            <a:endParaRPr dirty="0">
              <a:solidFill>
                <a:schemeClr val="tx1"/>
              </a:solidFill>
              <a:latin typeface="Raleway"/>
              <a:ea typeface="Raleway"/>
              <a:cs typeface="Raleway"/>
              <a:sym typeface="Raleway"/>
            </a:endParaRPr>
          </a:p>
          <a:p>
            <a:pPr marL="457200" lvl="0" indent="-317500" algn="l" rtl="0">
              <a:lnSpc>
                <a:spcPct val="115000"/>
              </a:lnSpc>
              <a:spcBef>
                <a:spcPts val="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Make sure you READ the review criteria from the RFP as you write your proposal</a:t>
            </a:r>
            <a:endParaRPr dirty="0">
              <a:solidFill>
                <a:schemeClr val="tx1"/>
              </a:solidFill>
              <a:latin typeface="Raleway"/>
              <a:ea typeface="Raleway"/>
              <a:cs typeface="Raleway"/>
              <a:sym typeface="Raleway"/>
            </a:endParaRPr>
          </a:p>
          <a:p>
            <a:pPr marL="457200" lvl="0" indent="-317500" algn="l" rtl="0">
              <a:lnSpc>
                <a:spcPct val="115000"/>
              </a:lnSpc>
              <a:spcBef>
                <a:spcPts val="0"/>
              </a:spcBef>
              <a:spcAft>
                <a:spcPts val="0"/>
              </a:spcAft>
              <a:buClr>
                <a:schemeClr val="dk1"/>
              </a:buClr>
              <a:buSzPts val="1400"/>
              <a:buFont typeface="Raleway"/>
              <a:buChar char="●"/>
            </a:pPr>
            <a:r>
              <a:rPr lang="en-US" dirty="0">
                <a:solidFill>
                  <a:schemeClr val="tx1"/>
                </a:solidFill>
                <a:latin typeface="Raleway"/>
                <a:ea typeface="Raleway"/>
                <a:cs typeface="Raleway"/>
                <a:sym typeface="Raleway"/>
              </a:rPr>
              <a:t>Make sure to answer the specific priority stated in each RFP</a:t>
            </a:r>
            <a:endParaRPr dirty="0">
              <a:solidFill>
                <a:schemeClr val="tx1"/>
              </a:solidFill>
              <a:latin typeface="Raleway"/>
              <a:ea typeface="Raleway"/>
              <a:cs typeface="Raleway"/>
              <a:sym typeface="Raleway"/>
            </a:endParaRPr>
          </a:p>
          <a:p>
            <a:pPr marL="914400" lvl="0" indent="0" algn="l" rtl="0">
              <a:lnSpc>
                <a:spcPct val="115000"/>
              </a:lnSpc>
              <a:spcBef>
                <a:spcPts val="1600"/>
              </a:spcBef>
              <a:spcAft>
                <a:spcPts val="0"/>
              </a:spcAft>
              <a:buSzPts val="1800"/>
              <a:buNone/>
            </a:pPr>
            <a:endParaRPr dirty="0">
              <a:solidFill>
                <a:schemeClr val="tx1"/>
              </a:solidFill>
              <a:latin typeface="Raleway"/>
              <a:ea typeface="Raleway"/>
              <a:cs typeface="Raleway"/>
              <a:sym typeface="Raleway"/>
            </a:endParaRPr>
          </a:p>
          <a:p>
            <a:pPr marL="914400" lvl="0" indent="0" algn="l" rtl="0">
              <a:lnSpc>
                <a:spcPct val="115000"/>
              </a:lnSpc>
              <a:spcBef>
                <a:spcPts val="1600"/>
              </a:spcBef>
              <a:spcAft>
                <a:spcPts val="0"/>
              </a:spcAft>
              <a:buSzPts val="1800"/>
              <a:buNone/>
            </a:pPr>
            <a:endParaRPr dirty="0">
              <a:solidFill>
                <a:schemeClr val="tx1"/>
              </a:solidFill>
              <a:latin typeface="Raleway"/>
              <a:ea typeface="Raleway"/>
              <a:cs typeface="Raleway"/>
              <a:sym typeface="Raleway"/>
            </a:endParaRPr>
          </a:p>
          <a:p>
            <a:pPr marL="457200" lvl="0" indent="0" algn="l" rtl="0">
              <a:lnSpc>
                <a:spcPct val="115000"/>
              </a:lnSpc>
              <a:spcBef>
                <a:spcPts val="1600"/>
              </a:spcBef>
              <a:spcAft>
                <a:spcPts val="1600"/>
              </a:spcAft>
              <a:buSzPts val="1800"/>
              <a:buNone/>
            </a:pPr>
            <a:endParaRPr dirty="0">
              <a:solidFill>
                <a:schemeClr val="tx1"/>
              </a:solidFill>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2cdfc1714b4_0_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US" dirty="0">
                <a:solidFill>
                  <a:srgbClr val="0070C0"/>
                </a:solidFill>
                <a:latin typeface="Raleway"/>
                <a:ea typeface="Raleway"/>
                <a:cs typeface="Raleway"/>
                <a:sym typeface="Raleway"/>
              </a:rPr>
              <a:t>Breakout Rooms</a:t>
            </a:r>
            <a:endParaRPr dirty="0">
              <a:solidFill>
                <a:srgbClr val="0070C0"/>
              </a:solidFill>
              <a:latin typeface="Raleway"/>
              <a:ea typeface="Raleway"/>
              <a:cs typeface="Raleway"/>
              <a:sym typeface="Raleway"/>
            </a:endParaRPr>
          </a:p>
          <a:p>
            <a:pPr marL="0" lvl="0" indent="0" algn="l" rtl="0">
              <a:lnSpc>
                <a:spcPct val="100000"/>
              </a:lnSpc>
              <a:spcBef>
                <a:spcPts val="0"/>
              </a:spcBef>
              <a:spcAft>
                <a:spcPts val="0"/>
              </a:spcAft>
              <a:buSzPts val="2800"/>
              <a:buNone/>
            </a:pPr>
            <a:endParaRPr dirty="0"/>
          </a:p>
        </p:txBody>
      </p:sp>
      <p:sp>
        <p:nvSpPr>
          <p:cNvPr id="395" name="Google Shape;395;g2cdfc1714b4_0_2"/>
          <p:cNvSpPr txBox="1">
            <a:spLocks noGrp="1"/>
          </p:cNvSpPr>
          <p:nvPr>
            <p:ph type="body" idx="1"/>
          </p:nvPr>
        </p:nvSpPr>
        <p:spPr>
          <a:xfrm>
            <a:off x="311700" y="1152475"/>
            <a:ext cx="8520600" cy="370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Tx/>
              <a:buSzPts val="1800"/>
              <a:buNone/>
            </a:pPr>
            <a:r>
              <a:rPr lang="en-US" b="1" dirty="0">
                <a:solidFill>
                  <a:schemeClr val="tx1"/>
                </a:solidFill>
                <a:latin typeface="Raleway"/>
                <a:ea typeface="Raleway"/>
                <a:cs typeface="Raleway"/>
                <a:sym typeface="Raleway"/>
              </a:rPr>
              <a:t>Breakout Options </a:t>
            </a:r>
            <a:r>
              <a:rPr lang="en-US" dirty="0">
                <a:solidFill>
                  <a:schemeClr val="tx1"/>
                </a:solidFill>
                <a:latin typeface="Raleway"/>
                <a:ea typeface="Raleway"/>
                <a:cs typeface="Raleway"/>
                <a:sym typeface="Raleway"/>
              </a:rPr>
              <a:t>(facilitator in each)</a:t>
            </a:r>
            <a:endParaRPr dirty="0">
              <a:solidFill>
                <a:schemeClr val="tx1"/>
              </a:solidFill>
              <a:latin typeface="Raleway"/>
              <a:ea typeface="Raleway"/>
              <a:cs typeface="Raleway"/>
              <a:sym typeface="Raleway"/>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a:ea typeface="Raleway"/>
                <a:cs typeface="Raleway"/>
                <a:sym typeface="Raleway"/>
              </a:rPr>
              <a:t>AIS</a:t>
            </a:r>
            <a:endParaRPr dirty="0">
              <a:solidFill>
                <a:schemeClr val="tx1"/>
              </a:solidFill>
              <a:latin typeface="Raleway"/>
              <a:ea typeface="Raleway"/>
              <a:cs typeface="Raleway"/>
              <a:sym typeface="Raleway"/>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a:ea typeface="Raleway"/>
                <a:cs typeface="Raleway"/>
                <a:sym typeface="Raleway"/>
              </a:rPr>
              <a:t>PFAS</a:t>
            </a:r>
            <a:endParaRPr dirty="0">
              <a:solidFill>
                <a:schemeClr val="tx1"/>
              </a:solidFill>
              <a:latin typeface="Raleway"/>
              <a:ea typeface="Raleway"/>
              <a:cs typeface="Raleway"/>
              <a:sym typeface="Raleway"/>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a:ea typeface="Raleway"/>
                <a:cs typeface="Raleway"/>
                <a:sym typeface="Raleway"/>
              </a:rPr>
              <a:t>General</a:t>
            </a:r>
            <a:endParaRPr dirty="0">
              <a:solidFill>
                <a:schemeClr val="tx1"/>
              </a:solidFill>
              <a:latin typeface="Raleway"/>
              <a:ea typeface="Raleway"/>
              <a:cs typeface="Raleway"/>
              <a:sym typeface="Raleway"/>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a:ea typeface="Raleway"/>
                <a:cs typeface="Raleway"/>
                <a:sym typeface="Raleway"/>
              </a:rPr>
              <a:t>Stay in main room for high-level / budget questions</a:t>
            </a:r>
            <a:endParaRPr dirty="0">
              <a:solidFill>
                <a:schemeClr val="tx1"/>
              </a:solidFill>
              <a:latin typeface="Raleway"/>
              <a:ea typeface="Raleway"/>
              <a:cs typeface="Raleway"/>
              <a:sym typeface="Raleway"/>
            </a:endParaRPr>
          </a:p>
          <a:p>
            <a:pPr marL="742950" lvl="0" indent="-285750" algn="l" rtl="0">
              <a:lnSpc>
                <a:spcPct val="115000"/>
              </a:lnSpc>
              <a:spcBef>
                <a:spcPts val="0"/>
              </a:spcBef>
              <a:spcAft>
                <a:spcPts val="0"/>
              </a:spcAft>
              <a:buClrTx/>
              <a:buSzPts val="1800"/>
              <a:buFont typeface="Arial" panose="020B0604020202020204" pitchFamily="34" charset="0"/>
              <a:buChar char="•"/>
            </a:pPr>
            <a:endParaRPr dirty="0">
              <a:solidFill>
                <a:schemeClr val="tx1"/>
              </a:solidFill>
              <a:latin typeface="Raleway"/>
              <a:ea typeface="Raleway"/>
              <a:cs typeface="Raleway"/>
              <a:sym typeface="Raleway"/>
            </a:endParaRPr>
          </a:p>
          <a:p>
            <a:pPr marL="0" lvl="0" indent="0" algn="l" rtl="0">
              <a:lnSpc>
                <a:spcPct val="115000"/>
              </a:lnSpc>
              <a:spcBef>
                <a:spcPts val="0"/>
              </a:spcBef>
              <a:spcAft>
                <a:spcPts val="0"/>
              </a:spcAft>
              <a:buClrTx/>
              <a:buSzPts val="1800"/>
              <a:buNone/>
            </a:pPr>
            <a:r>
              <a:rPr lang="en-US" b="1" dirty="0">
                <a:solidFill>
                  <a:schemeClr val="tx1"/>
                </a:solidFill>
                <a:latin typeface="Raleway"/>
                <a:ea typeface="Raleway"/>
                <a:cs typeface="Raleway"/>
                <a:sym typeface="Raleway"/>
              </a:rPr>
              <a:t>Suggestions for discussion</a:t>
            </a:r>
            <a:endParaRPr b="1" dirty="0">
              <a:solidFill>
                <a:schemeClr val="tx1"/>
              </a:solidFill>
              <a:latin typeface="Raleway"/>
              <a:ea typeface="Raleway"/>
              <a:cs typeface="Raleway"/>
              <a:sym typeface="Raleway"/>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a:ea typeface="Raleway"/>
                <a:cs typeface="Raleway"/>
                <a:sym typeface="Raleway"/>
              </a:rPr>
              <a:t>Introductions</a:t>
            </a:r>
            <a:endParaRPr dirty="0">
              <a:solidFill>
                <a:schemeClr val="tx1"/>
              </a:solidFill>
              <a:latin typeface="Raleway"/>
              <a:ea typeface="Raleway"/>
              <a:cs typeface="Raleway"/>
              <a:sym typeface="Raleway"/>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a:ea typeface="Raleway"/>
                <a:cs typeface="Raleway"/>
                <a:sym typeface="Raleway"/>
              </a:rPr>
              <a:t>Topic/areas of interest - if willing to share</a:t>
            </a:r>
            <a:endParaRPr dirty="0">
              <a:solidFill>
                <a:schemeClr val="tx1"/>
              </a:solidFill>
              <a:latin typeface="Raleway"/>
              <a:ea typeface="Raleway"/>
              <a:cs typeface="Raleway"/>
              <a:sym typeface="Raleway"/>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a:ea typeface="Raleway"/>
                <a:cs typeface="Raleway"/>
                <a:sym typeface="Raleway"/>
              </a:rPr>
              <a:t>Collaboration interests</a:t>
            </a:r>
            <a:endParaRPr dirty="0">
              <a:solidFill>
                <a:schemeClr val="tx1"/>
              </a:solidFill>
              <a:latin typeface="Raleway"/>
              <a:ea typeface="Raleway"/>
              <a:cs typeface="Raleway"/>
              <a:sym typeface="Raleway"/>
            </a:endParaRPr>
          </a:p>
          <a:p>
            <a:pPr lvl="0" algn="l" rtl="0">
              <a:lnSpc>
                <a:spcPct val="115000"/>
              </a:lnSpc>
              <a:spcBef>
                <a:spcPts val="0"/>
              </a:spcBef>
              <a:spcAft>
                <a:spcPts val="0"/>
              </a:spcAft>
              <a:buClrTx/>
              <a:buSzPts val="1800"/>
              <a:buFont typeface="Arial" panose="020B0604020202020204" pitchFamily="34" charset="0"/>
              <a:buChar char="•"/>
            </a:pPr>
            <a:r>
              <a:rPr lang="en-US" dirty="0">
                <a:solidFill>
                  <a:schemeClr val="tx1"/>
                </a:solidFill>
                <a:latin typeface="Raleway"/>
                <a:ea typeface="Raleway"/>
                <a:cs typeface="Raleway"/>
                <a:sym typeface="Raleway"/>
              </a:rPr>
              <a:t>Other questions</a:t>
            </a:r>
            <a:endParaRPr dirty="0">
              <a:solidFill>
                <a:schemeClr val="tx1"/>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3"/>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lvl="0">
              <a:buClr>
                <a:srgbClr val="000000"/>
              </a:buClr>
              <a:buSzPts val="1400"/>
            </a:pPr>
            <a:r>
              <a:rPr lang="en-US" dirty="0">
                <a:solidFill>
                  <a:srgbClr val="0070C0"/>
                </a:solidFill>
              </a:rPr>
              <a:t>WRRA Program Manager</a:t>
            </a:r>
          </a:p>
        </p:txBody>
      </p:sp>
      <p:sp>
        <p:nvSpPr>
          <p:cNvPr id="337" name="Google Shape;337;p13"/>
          <p:cNvSpPr txBox="1"/>
          <p:nvPr/>
        </p:nvSpPr>
        <p:spPr>
          <a:xfrm>
            <a:off x="4758415" y="1888665"/>
            <a:ext cx="2999878"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Christian Schmidt –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cgschmidt@usgs.gov</a:t>
            </a:r>
            <a:r>
              <a:rPr lang="en-US" sz="1400" b="0"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51" name="Google Shape;351;p13"/>
          <p:cNvPicPr preferRelativeResize="0">
            <a:picLocks noChangeAspect="1"/>
          </p:cNvPicPr>
          <p:nvPr/>
        </p:nvPicPr>
        <p:blipFill rotWithShape="1">
          <a:blip r:embed="rId4">
            <a:alphaModFix/>
          </a:blip>
          <a:srcRect l="46053" b="24000"/>
          <a:stretch/>
        </p:blipFill>
        <p:spPr>
          <a:xfrm>
            <a:off x="2279792" y="1285307"/>
            <a:ext cx="1864726" cy="18775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NIWR/USGS overview</a:t>
            </a:r>
            <a:endParaRPr/>
          </a:p>
          <a:p>
            <a:pPr marL="0" lvl="0" indent="0" algn="l" rtl="0">
              <a:lnSpc>
                <a:spcPct val="100000"/>
              </a:lnSpc>
              <a:spcBef>
                <a:spcPts val="0"/>
              </a:spcBef>
              <a:spcAft>
                <a:spcPts val="0"/>
              </a:spcAft>
              <a:buSzPts val="2800"/>
              <a:buNone/>
            </a:pPr>
            <a:endParaRPr/>
          </a:p>
        </p:txBody>
      </p:sp>
      <p:pic>
        <p:nvPicPr>
          <p:cNvPr id="228" name="Google Shape;228;p3"/>
          <p:cNvPicPr preferRelativeResize="0"/>
          <p:nvPr/>
        </p:nvPicPr>
        <p:blipFill rotWithShape="1">
          <a:blip r:embed="rId3">
            <a:alphaModFix/>
          </a:blip>
          <a:srcRect/>
          <a:stretch/>
        </p:blipFill>
        <p:spPr>
          <a:xfrm>
            <a:off x="140650" y="537424"/>
            <a:ext cx="6874873" cy="4088363"/>
          </a:xfrm>
          <a:prstGeom prst="rect">
            <a:avLst/>
          </a:prstGeom>
          <a:noFill/>
          <a:ln>
            <a:noFill/>
          </a:ln>
        </p:spPr>
      </p:pic>
      <p:pic>
        <p:nvPicPr>
          <p:cNvPr id="229" name="Google Shape;229;p3"/>
          <p:cNvPicPr preferRelativeResize="0"/>
          <p:nvPr/>
        </p:nvPicPr>
        <p:blipFill rotWithShape="1">
          <a:blip r:embed="rId4">
            <a:alphaModFix/>
          </a:blip>
          <a:srcRect/>
          <a:stretch/>
        </p:blipFill>
        <p:spPr>
          <a:xfrm>
            <a:off x="7203095" y="905851"/>
            <a:ext cx="1652128" cy="1084723"/>
          </a:xfrm>
          <a:prstGeom prst="rect">
            <a:avLst/>
          </a:prstGeom>
          <a:noFill/>
          <a:ln>
            <a:noFill/>
          </a:ln>
        </p:spPr>
      </p:pic>
      <p:pic>
        <p:nvPicPr>
          <p:cNvPr id="230" name="Google Shape;230;p3"/>
          <p:cNvPicPr preferRelativeResize="0"/>
          <p:nvPr/>
        </p:nvPicPr>
        <p:blipFill rotWithShape="1">
          <a:blip r:embed="rId5">
            <a:alphaModFix/>
          </a:blip>
          <a:srcRect/>
          <a:stretch/>
        </p:blipFill>
        <p:spPr>
          <a:xfrm>
            <a:off x="6856219" y="2508083"/>
            <a:ext cx="2117456" cy="10285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c3f0438805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US">
                <a:solidFill>
                  <a:srgbClr val="0070C0"/>
                </a:solidFill>
                <a:latin typeface="Raleway"/>
                <a:ea typeface="Raleway"/>
                <a:cs typeface="Raleway"/>
                <a:sym typeface="Raleway"/>
              </a:rPr>
              <a:t>Eligibility</a:t>
            </a:r>
            <a:endParaRPr>
              <a:solidFill>
                <a:srgbClr val="0070C0"/>
              </a:solidFill>
              <a:latin typeface="Raleway"/>
              <a:ea typeface="Raleway"/>
              <a:cs typeface="Raleway"/>
              <a:sym typeface="Raleway"/>
            </a:endParaRPr>
          </a:p>
          <a:p>
            <a:pPr marL="0" lvl="0" indent="0" algn="l" rtl="0">
              <a:lnSpc>
                <a:spcPct val="100000"/>
              </a:lnSpc>
              <a:spcBef>
                <a:spcPts val="0"/>
              </a:spcBef>
              <a:spcAft>
                <a:spcPts val="0"/>
              </a:spcAft>
              <a:buSzPts val="2800"/>
              <a:buNone/>
            </a:pPr>
            <a:endParaRPr/>
          </a:p>
        </p:txBody>
      </p:sp>
      <p:sp>
        <p:nvSpPr>
          <p:cNvPr id="236" name="Google Shape;236;g2c3f0438805_0_0"/>
          <p:cNvSpPr txBox="1">
            <a:spLocks noGrp="1"/>
          </p:cNvSpPr>
          <p:nvPr>
            <p:ph type="body" idx="1"/>
          </p:nvPr>
        </p:nvSpPr>
        <p:spPr>
          <a:xfrm>
            <a:off x="311700" y="1152475"/>
            <a:ext cx="8520600" cy="1714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Raleway"/>
              <a:buChar char="●"/>
            </a:pPr>
            <a:r>
              <a:rPr lang="en-US">
                <a:solidFill>
                  <a:schemeClr val="dk1"/>
                </a:solidFill>
                <a:latin typeface="Raleway"/>
                <a:ea typeface="Raleway"/>
                <a:cs typeface="Raleway"/>
                <a:sym typeface="Raleway"/>
              </a:rPr>
              <a:t>Any investigator at an accredited institution of higher learning</a:t>
            </a:r>
            <a:endParaRPr>
              <a:solidFill>
                <a:schemeClr val="dk1"/>
              </a:solidFill>
              <a:latin typeface="Raleway"/>
              <a:ea typeface="Raleway"/>
              <a:cs typeface="Raleway"/>
              <a:sym typeface="Raleway"/>
            </a:endParaRPr>
          </a:p>
          <a:p>
            <a:pPr marL="457200" lvl="0" indent="-342900" algn="l" rtl="0">
              <a:lnSpc>
                <a:spcPct val="115000"/>
              </a:lnSpc>
              <a:spcBef>
                <a:spcPts val="0"/>
              </a:spcBef>
              <a:spcAft>
                <a:spcPts val="0"/>
              </a:spcAft>
              <a:buClr>
                <a:schemeClr val="dk1"/>
              </a:buClr>
              <a:buSzPts val="1800"/>
              <a:buFont typeface="Raleway"/>
              <a:buChar char="●"/>
            </a:pPr>
            <a:r>
              <a:rPr lang="en-US">
                <a:solidFill>
                  <a:schemeClr val="dk1"/>
                </a:solidFill>
                <a:latin typeface="Raleway"/>
                <a:ea typeface="Raleway"/>
                <a:cs typeface="Raleway"/>
                <a:sym typeface="Raleway"/>
              </a:rPr>
              <a:t>Investigators in each state must submit through the designated Water Resources Research Institute in that state</a:t>
            </a:r>
            <a:endParaRPr>
              <a:solidFill>
                <a:schemeClr val="dk1"/>
              </a:solidFill>
              <a:latin typeface="Raleway"/>
              <a:ea typeface="Raleway"/>
              <a:cs typeface="Raleway"/>
              <a:sym typeface="Raleway"/>
            </a:endParaRPr>
          </a:p>
        </p:txBody>
      </p:sp>
      <p:pic>
        <p:nvPicPr>
          <p:cNvPr id="237" name="Google Shape;237;g2c3f0438805_0_0"/>
          <p:cNvPicPr preferRelativeResize="0"/>
          <p:nvPr/>
        </p:nvPicPr>
        <p:blipFill rotWithShape="1">
          <a:blip r:embed="rId3">
            <a:alphaModFix/>
          </a:blip>
          <a:srcRect/>
          <a:stretch/>
        </p:blipFill>
        <p:spPr>
          <a:xfrm>
            <a:off x="5971850" y="3042675"/>
            <a:ext cx="2266950" cy="151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c3f0438805_0_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How to apply:</a:t>
            </a:r>
            <a:endParaRPr>
              <a:solidFill>
                <a:srgbClr val="0070C0"/>
              </a:solidFill>
              <a:latin typeface="Raleway"/>
              <a:ea typeface="Raleway"/>
              <a:cs typeface="Raleway"/>
              <a:sym typeface="Raleway"/>
            </a:endParaRPr>
          </a:p>
          <a:p>
            <a:pPr marL="0" lvl="0" indent="0" algn="l" rtl="0">
              <a:lnSpc>
                <a:spcPct val="100000"/>
              </a:lnSpc>
              <a:spcBef>
                <a:spcPts val="0"/>
              </a:spcBef>
              <a:spcAft>
                <a:spcPts val="0"/>
              </a:spcAft>
              <a:buSzPts val="2800"/>
              <a:buNone/>
            </a:pPr>
            <a:endParaRPr/>
          </a:p>
        </p:txBody>
      </p:sp>
      <p:sp>
        <p:nvSpPr>
          <p:cNvPr id="243" name="Google Shape;243;g2c3f0438805_0_9"/>
          <p:cNvSpPr txBox="1">
            <a:spLocks noGrp="1"/>
          </p:cNvSpPr>
          <p:nvPr>
            <p:ph type="body" idx="1"/>
          </p:nvPr>
        </p:nvSpPr>
        <p:spPr>
          <a:xfrm>
            <a:off x="311700" y="1152475"/>
            <a:ext cx="8520600" cy="1714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Raleway"/>
              <a:buChar char="●"/>
            </a:pPr>
            <a:r>
              <a:rPr lang="en-US">
                <a:solidFill>
                  <a:schemeClr val="dk1"/>
                </a:solidFill>
                <a:latin typeface="Raleway"/>
                <a:ea typeface="Raleway"/>
                <a:cs typeface="Raleway"/>
                <a:sym typeface="Raleway"/>
              </a:rPr>
              <a:t>Work with your state WRRI contact</a:t>
            </a:r>
            <a:endParaRPr>
              <a:solidFill>
                <a:schemeClr val="dk1"/>
              </a:solidFill>
              <a:latin typeface="Raleway"/>
              <a:ea typeface="Raleway"/>
              <a:cs typeface="Raleway"/>
              <a:sym typeface="Raleway"/>
            </a:endParaRPr>
          </a:p>
          <a:p>
            <a:pPr marL="457200" lvl="0" indent="-342900" algn="l" rtl="0">
              <a:lnSpc>
                <a:spcPct val="115000"/>
              </a:lnSpc>
              <a:spcBef>
                <a:spcPts val="0"/>
              </a:spcBef>
              <a:spcAft>
                <a:spcPts val="0"/>
              </a:spcAft>
              <a:buClr>
                <a:schemeClr val="dk1"/>
              </a:buClr>
              <a:buSzPts val="1800"/>
              <a:buFont typeface="Raleway"/>
              <a:buChar char="●"/>
            </a:pPr>
            <a:r>
              <a:rPr lang="en-US">
                <a:solidFill>
                  <a:schemeClr val="dk1"/>
                </a:solidFill>
                <a:latin typeface="Raleway"/>
                <a:ea typeface="Raleway"/>
                <a:cs typeface="Raleway"/>
                <a:sym typeface="Raleway"/>
              </a:rPr>
              <a:t>Great Lakes:</a:t>
            </a:r>
            <a:endParaRPr>
              <a:solidFill>
                <a:schemeClr val="dk1"/>
              </a:solidFill>
              <a:latin typeface="Raleway"/>
              <a:ea typeface="Raleway"/>
              <a:cs typeface="Raleway"/>
              <a:sym typeface="Raleway"/>
            </a:endParaRPr>
          </a:p>
          <a:p>
            <a:pPr marL="914400" lvl="1" indent="-317500" algn="l" rtl="0">
              <a:lnSpc>
                <a:spcPct val="115000"/>
              </a:lnSpc>
              <a:spcBef>
                <a:spcPts val="0"/>
              </a:spcBef>
              <a:spcAft>
                <a:spcPts val="0"/>
              </a:spcAft>
              <a:buClr>
                <a:schemeClr val="dk1"/>
              </a:buClr>
              <a:buSzPts val="1400"/>
              <a:buFont typeface="Raleway"/>
              <a:buChar char="○"/>
            </a:pPr>
            <a:r>
              <a:rPr lang="en-US">
                <a:solidFill>
                  <a:schemeClr val="dk1"/>
                </a:solidFill>
                <a:latin typeface="Raleway"/>
                <a:ea typeface="Raleway"/>
                <a:cs typeface="Raleway"/>
                <a:sym typeface="Raleway"/>
              </a:rPr>
              <a:t>IL - Amy Weckle</a:t>
            </a:r>
            <a:endParaRPr>
              <a:solidFill>
                <a:schemeClr val="dk1"/>
              </a:solidFill>
              <a:latin typeface="Raleway"/>
              <a:ea typeface="Raleway"/>
              <a:cs typeface="Raleway"/>
              <a:sym typeface="Raleway"/>
            </a:endParaRPr>
          </a:p>
          <a:p>
            <a:pPr marL="914400" lvl="1" indent="-317500" algn="l" rtl="0">
              <a:lnSpc>
                <a:spcPct val="115000"/>
              </a:lnSpc>
              <a:spcBef>
                <a:spcPts val="0"/>
              </a:spcBef>
              <a:spcAft>
                <a:spcPts val="0"/>
              </a:spcAft>
              <a:buClr>
                <a:schemeClr val="dk1"/>
              </a:buClr>
              <a:buSzPts val="1400"/>
              <a:buFont typeface="Raleway"/>
              <a:buChar char="○"/>
            </a:pPr>
            <a:r>
              <a:rPr lang="en-US">
                <a:solidFill>
                  <a:schemeClr val="dk1"/>
                </a:solidFill>
                <a:latin typeface="Raleway"/>
                <a:ea typeface="Raleway"/>
                <a:cs typeface="Raleway"/>
                <a:sym typeface="Raleway"/>
              </a:rPr>
              <a:t>IN - Laura Esman</a:t>
            </a:r>
            <a:endParaRPr>
              <a:solidFill>
                <a:schemeClr val="dk1"/>
              </a:solidFill>
              <a:latin typeface="Raleway"/>
              <a:ea typeface="Raleway"/>
              <a:cs typeface="Raleway"/>
              <a:sym typeface="Raleway"/>
            </a:endParaRPr>
          </a:p>
          <a:p>
            <a:pPr marL="914400" lvl="1" indent="-317500" algn="l" rtl="0">
              <a:lnSpc>
                <a:spcPct val="115000"/>
              </a:lnSpc>
              <a:spcBef>
                <a:spcPts val="0"/>
              </a:spcBef>
              <a:spcAft>
                <a:spcPts val="0"/>
              </a:spcAft>
              <a:buClr>
                <a:schemeClr val="dk1"/>
              </a:buClr>
              <a:buSzPts val="1400"/>
              <a:buFont typeface="Raleway"/>
              <a:buChar char="○"/>
            </a:pPr>
            <a:r>
              <a:rPr lang="en-US">
                <a:solidFill>
                  <a:schemeClr val="dk1"/>
                </a:solidFill>
                <a:latin typeface="Raleway"/>
                <a:ea typeface="Raleway"/>
                <a:cs typeface="Raleway"/>
                <a:sym typeface="Raleway"/>
              </a:rPr>
              <a:t>MI - Jeremiah Asher</a:t>
            </a:r>
            <a:endParaRPr>
              <a:solidFill>
                <a:schemeClr val="dk1"/>
              </a:solidFill>
              <a:latin typeface="Raleway"/>
              <a:ea typeface="Raleway"/>
              <a:cs typeface="Raleway"/>
              <a:sym typeface="Raleway"/>
            </a:endParaRPr>
          </a:p>
          <a:p>
            <a:pPr marL="914400" lvl="1" indent="-317500" algn="l" rtl="0">
              <a:lnSpc>
                <a:spcPct val="115000"/>
              </a:lnSpc>
              <a:spcBef>
                <a:spcPts val="0"/>
              </a:spcBef>
              <a:spcAft>
                <a:spcPts val="0"/>
              </a:spcAft>
              <a:buClr>
                <a:schemeClr val="dk1"/>
              </a:buClr>
              <a:buSzPts val="1400"/>
              <a:buFont typeface="Raleway"/>
              <a:buChar char="○"/>
            </a:pPr>
            <a:r>
              <a:rPr lang="en-US">
                <a:solidFill>
                  <a:schemeClr val="dk1"/>
                </a:solidFill>
                <a:latin typeface="Raleway"/>
                <a:ea typeface="Raleway"/>
                <a:cs typeface="Raleway"/>
                <a:sym typeface="Raleway"/>
              </a:rPr>
              <a:t>MN - Sarah Roth</a:t>
            </a:r>
            <a:endParaRPr>
              <a:solidFill>
                <a:schemeClr val="dk1"/>
              </a:solidFill>
              <a:latin typeface="Raleway"/>
              <a:ea typeface="Raleway"/>
              <a:cs typeface="Raleway"/>
              <a:sym typeface="Raleway"/>
            </a:endParaRPr>
          </a:p>
          <a:p>
            <a:pPr marL="914400" lvl="1" indent="-317500" algn="l" rtl="0">
              <a:lnSpc>
                <a:spcPct val="115000"/>
              </a:lnSpc>
              <a:spcBef>
                <a:spcPts val="0"/>
              </a:spcBef>
              <a:spcAft>
                <a:spcPts val="0"/>
              </a:spcAft>
              <a:buClr>
                <a:schemeClr val="dk1"/>
              </a:buClr>
              <a:buSzPts val="1400"/>
              <a:buFont typeface="Raleway"/>
              <a:buChar char="○"/>
            </a:pPr>
            <a:r>
              <a:rPr lang="en-US">
                <a:solidFill>
                  <a:schemeClr val="dk1"/>
                </a:solidFill>
                <a:latin typeface="Raleway"/>
                <a:ea typeface="Raleway"/>
                <a:cs typeface="Raleway"/>
                <a:sym typeface="Raleway"/>
              </a:rPr>
              <a:t>OH - Linda Weavers and John Lenhart</a:t>
            </a:r>
            <a:endParaRPr>
              <a:solidFill>
                <a:schemeClr val="dk1"/>
              </a:solidFill>
              <a:latin typeface="Raleway"/>
              <a:ea typeface="Raleway"/>
              <a:cs typeface="Raleway"/>
              <a:sym typeface="Raleway"/>
            </a:endParaRPr>
          </a:p>
          <a:p>
            <a:pPr marL="914400" lvl="1" indent="-317500" algn="l" rtl="0">
              <a:lnSpc>
                <a:spcPct val="115000"/>
              </a:lnSpc>
              <a:spcBef>
                <a:spcPts val="0"/>
              </a:spcBef>
              <a:spcAft>
                <a:spcPts val="0"/>
              </a:spcAft>
              <a:buClr>
                <a:schemeClr val="dk1"/>
              </a:buClr>
              <a:buSzPts val="1400"/>
              <a:buFont typeface="Raleway"/>
              <a:buChar char="○"/>
            </a:pPr>
            <a:r>
              <a:rPr lang="en-US">
                <a:solidFill>
                  <a:schemeClr val="dk1"/>
                </a:solidFill>
                <a:latin typeface="Raleway"/>
                <a:ea typeface="Raleway"/>
                <a:cs typeface="Raleway"/>
                <a:sym typeface="Raleway"/>
              </a:rPr>
              <a:t>WI - Jennifer Hauxwell</a:t>
            </a:r>
            <a:endParaRPr>
              <a:solidFill>
                <a:schemeClr val="dk1"/>
              </a:solidFill>
              <a:latin typeface="Raleway"/>
              <a:ea typeface="Raleway"/>
              <a:cs typeface="Raleway"/>
              <a:sym typeface="Raleway"/>
            </a:endParaRPr>
          </a:p>
          <a:p>
            <a:pPr marL="457200" lvl="0" indent="-342900" algn="l" rtl="0">
              <a:lnSpc>
                <a:spcPct val="115000"/>
              </a:lnSpc>
              <a:spcBef>
                <a:spcPts val="0"/>
              </a:spcBef>
              <a:spcAft>
                <a:spcPts val="0"/>
              </a:spcAft>
              <a:buClr>
                <a:schemeClr val="dk1"/>
              </a:buClr>
              <a:buSzPts val="1800"/>
              <a:buFont typeface="Raleway"/>
              <a:buChar char="●"/>
            </a:pPr>
            <a:r>
              <a:rPr lang="en-US">
                <a:solidFill>
                  <a:schemeClr val="dk1"/>
                </a:solidFill>
                <a:latin typeface="Raleway"/>
                <a:ea typeface="Raleway"/>
                <a:cs typeface="Raleway"/>
                <a:sym typeface="Raleway"/>
              </a:rPr>
              <a:t>Application requirements may differ in each state</a:t>
            </a:r>
            <a:endParaRPr>
              <a:solidFill>
                <a:schemeClr val="dk1"/>
              </a:solidFill>
              <a:latin typeface="Raleway"/>
              <a:ea typeface="Raleway"/>
              <a:cs typeface="Raleway"/>
              <a:sym typeface="Raleway"/>
            </a:endParaRPr>
          </a:p>
        </p:txBody>
      </p:sp>
      <p:pic>
        <p:nvPicPr>
          <p:cNvPr id="244" name="Google Shape;244;g2c3f0438805_0_9"/>
          <p:cNvPicPr preferRelativeResize="0"/>
          <p:nvPr/>
        </p:nvPicPr>
        <p:blipFill rotWithShape="1">
          <a:blip r:embed="rId3">
            <a:alphaModFix/>
          </a:blip>
          <a:srcRect/>
          <a:stretch/>
        </p:blipFill>
        <p:spPr>
          <a:xfrm>
            <a:off x="6347800" y="1675225"/>
            <a:ext cx="2266950" cy="151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c3f0438805_0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Timeline</a:t>
            </a:r>
            <a:endParaRPr>
              <a:solidFill>
                <a:srgbClr val="0070C0"/>
              </a:solidFill>
              <a:latin typeface="Raleway"/>
              <a:ea typeface="Raleway"/>
              <a:cs typeface="Raleway"/>
              <a:sym typeface="Raleway"/>
            </a:endParaRPr>
          </a:p>
          <a:p>
            <a:pPr marL="0" lvl="0" indent="0" algn="l" rtl="0">
              <a:lnSpc>
                <a:spcPct val="100000"/>
              </a:lnSpc>
              <a:spcBef>
                <a:spcPts val="0"/>
              </a:spcBef>
              <a:spcAft>
                <a:spcPts val="0"/>
              </a:spcAft>
              <a:buSzPts val="2800"/>
              <a:buNone/>
            </a:pPr>
            <a:endParaRPr/>
          </a:p>
        </p:txBody>
      </p:sp>
      <p:graphicFrame>
        <p:nvGraphicFramePr>
          <p:cNvPr id="250" name="Google Shape;250;g2c3f0438805_0_15"/>
          <p:cNvGraphicFramePr/>
          <p:nvPr>
            <p:extLst>
              <p:ext uri="{D42A27DB-BD31-4B8C-83A1-F6EECF244321}">
                <p14:modId xmlns:p14="http://schemas.microsoft.com/office/powerpoint/2010/main" val="845673327"/>
              </p:ext>
            </p:extLst>
          </p:nvPr>
        </p:nvGraphicFramePr>
        <p:xfrm>
          <a:off x="859275" y="1281125"/>
          <a:ext cx="7239000" cy="3596400"/>
        </p:xfrm>
        <a:graphic>
          <a:graphicData uri="http://schemas.openxmlformats.org/drawingml/2006/table">
            <a:tbl>
              <a:tblPr>
                <a:noFill/>
                <a:tableStyleId>{94511377-A8DB-4BDC-BE9A-9C95E02F5AC6}</a:tableStyleId>
              </a:tblPr>
              <a:tblGrid>
                <a:gridCol w="2679375">
                  <a:extLst>
                    <a:ext uri="{9D8B030D-6E8A-4147-A177-3AD203B41FA5}">
                      <a16:colId xmlns:a16="http://schemas.microsoft.com/office/drawing/2014/main" val="20000"/>
                    </a:ext>
                  </a:extLst>
                </a:gridCol>
                <a:gridCol w="455962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August 15</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USGS released RFP</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 Mid September</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Proposal submission deadline to WRRI</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September 30</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WRRI proposal submission deadline to grants.gov </a:t>
                      </a:r>
                      <a:r>
                        <a:rPr lang="en-US" sz="1400" b="1" u="none" strike="noStrike" cap="none"/>
                        <a:t>by your state institute</a:t>
                      </a:r>
                      <a:endParaRPr sz="1400" b="1"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 Thanksgiving</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USGS announces funding decisions</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February 1</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Money disbursed to WRRI awardees (delays always possible)</a:t>
                      </a:r>
                      <a:endParaRPr sz="1400" u="none" strike="noStrike" cap="none"/>
                    </a:p>
                  </a:txBody>
                  <a:tcPr marL="91425" marR="91425" marT="91425" marB="91425"/>
                </a:tc>
                <a:extLst>
                  <a:ext uri="{0D108BD9-81ED-4DB2-BD59-A6C34878D82A}">
                    <a16:rowId xmlns:a16="http://schemas.microsoft.com/office/drawing/2014/main" val="10004"/>
                  </a:ext>
                </a:extLst>
              </a:tr>
              <a:tr h="381000">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t>Other deadlines may include (state dependent):</a:t>
                      </a:r>
                      <a:endParaRPr sz="1400" b="1" i="1"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Notice of Intent (NOI) submitted to WRRI</a:t>
                      </a:r>
                      <a:endParaRPr sz="1400" u="none" strike="noStrike" cap="none"/>
                    </a:p>
                  </a:txBody>
                  <a:tcPr marL="91425" marR="91425" marT="91425" marB="91425"/>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Submission of budgets and budget justifications </a:t>
                      </a:r>
                      <a:endParaRPr sz="1400" u="none" strike="noStrike" cap="none" dirty="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FY2025 104(g) Nationally Competitive Grants </a:t>
            </a:r>
            <a:endParaRPr dirty="0">
              <a:solidFill>
                <a:srgbClr val="0070C0"/>
              </a:solidFill>
              <a:latin typeface="Raleway"/>
              <a:ea typeface="Raleway"/>
              <a:cs typeface="Raleway"/>
              <a:sym typeface="Raleway"/>
            </a:endParaRPr>
          </a:p>
        </p:txBody>
      </p:sp>
      <p:sp>
        <p:nvSpPr>
          <p:cNvPr id="256" name="Google Shape;256;p4"/>
          <p:cNvSpPr txBox="1">
            <a:spLocks noGrp="1"/>
          </p:cNvSpPr>
          <p:nvPr>
            <p:ph type="body" idx="4294967295"/>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100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General</a:t>
            </a:r>
            <a:endParaRPr dirty="0">
              <a:solidFill>
                <a:schemeClr val="dk1"/>
              </a:solidFill>
              <a:latin typeface="Raleway"/>
              <a:ea typeface="Raleway"/>
              <a:cs typeface="Raleway"/>
              <a:sym typeface="Raleway"/>
            </a:endParaRPr>
          </a:p>
          <a:p>
            <a:pPr marL="457200" marR="0" lvl="0" indent="-342900" algn="l" rtl="0">
              <a:lnSpc>
                <a:spcPct val="115000"/>
              </a:lnSpc>
              <a:spcBef>
                <a:spcPts val="100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Aquatic Invasive Species (limited to Upper Mississippi River Basin)</a:t>
            </a:r>
            <a:endParaRPr dirty="0">
              <a:solidFill>
                <a:schemeClr val="dk1"/>
              </a:solidFill>
              <a:latin typeface="Raleway"/>
              <a:ea typeface="Raleway"/>
              <a:cs typeface="Raleway"/>
              <a:sym typeface="Raleway"/>
            </a:endParaRPr>
          </a:p>
          <a:p>
            <a:pPr marL="457200" marR="0" lvl="0" indent="-342900" algn="l" rtl="0">
              <a:lnSpc>
                <a:spcPct val="115000"/>
              </a:lnSpc>
              <a:spcBef>
                <a:spcPts val="100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Per- and polyfluoroalkyl substances (PFAS) </a:t>
            </a:r>
            <a:endParaRPr dirty="0">
              <a:solidFill>
                <a:schemeClr val="dk1"/>
              </a:solidFill>
              <a:latin typeface="Raleway"/>
              <a:ea typeface="Raleway"/>
              <a:cs typeface="Raleway"/>
              <a:sym typeface="Raleway"/>
            </a:endParaRPr>
          </a:p>
          <a:p>
            <a:pPr marL="0" marR="0" lvl="0" indent="0" algn="l" rtl="0">
              <a:lnSpc>
                <a:spcPct val="115000"/>
              </a:lnSpc>
              <a:spcBef>
                <a:spcPts val="1000"/>
              </a:spcBef>
              <a:spcAft>
                <a:spcPts val="0"/>
              </a:spcAft>
              <a:buSzPts val="1800"/>
              <a:buNone/>
            </a:pPr>
            <a:endParaRPr dirty="0">
              <a:solidFill>
                <a:schemeClr val="dk1"/>
              </a:solidFill>
              <a:latin typeface="Raleway"/>
              <a:ea typeface="Raleway"/>
              <a:cs typeface="Raleway"/>
              <a:sym typeface="Raleway"/>
            </a:endParaRPr>
          </a:p>
          <a:p>
            <a:pPr marL="0" marR="0" lvl="0" indent="0" algn="l" rtl="0">
              <a:lnSpc>
                <a:spcPct val="115000"/>
              </a:lnSpc>
              <a:spcBef>
                <a:spcPts val="1000"/>
              </a:spcBef>
              <a:spcAft>
                <a:spcPts val="0"/>
              </a:spcAft>
              <a:buSzPts val="1800"/>
              <a:buNone/>
            </a:pPr>
            <a:r>
              <a:rPr lang="en-US" dirty="0">
                <a:solidFill>
                  <a:schemeClr val="dk1"/>
                </a:solidFill>
                <a:latin typeface="Raleway"/>
                <a:ea typeface="Raleway"/>
                <a:cs typeface="Raleway"/>
                <a:sym typeface="Raleway"/>
              </a:rPr>
              <a:t>All three programs focus on:</a:t>
            </a:r>
            <a:endParaRPr dirty="0">
              <a:solidFill>
                <a:schemeClr val="dk1"/>
              </a:solidFill>
              <a:latin typeface="Raleway"/>
              <a:ea typeface="Raleway"/>
              <a:cs typeface="Raleway"/>
              <a:sym typeface="Raleway"/>
            </a:endParaRPr>
          </a:p>
          <a:p>
            <a:pPr marL="457200" marR="0" lvl="0" indent="-342900" algn="l" rtl="0">
              <a:lnSpc>
                <a:spcPct val="115000"/>
              </a:lnSpc>
              <a:spcBef>
                <a:spcPts val="100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water problems and issues of a regional or interstate nature beyond those of concern only to a single state, and</a:t>
            </a:r>
            <a:endParaRPr dirty="0">
              <a:solidFill>
                <a:schemeClr val="dk1"/>
              </a:solidFill>
              <a:latin typeface="Raleway"/>
              <a:ea typeface="Raleway"/>
              <a:cs typeface="Raleway"/>
              <a:sym typeface="Raleway"/>
            </a:endParaRPr>
          </a:p>
          <a:p>
            <a:pPr marL="457200" marR="0" lvl="0" indent="-342900" algn="l" rtl="0">
              <a:lnSpc>
                <a:spcPct val="115000"/>
              </a:lnSpc>
              <a:spcBef>
                <a:spcPts val="0"/>
              </a:spcBef>
              <a:spcAft>
                <a:spcPts val="0"/>
              </a:spcAft>
              <a:buClr>
                <a:schemeClr val="dk1"/>
              </a:buClr>
              <a:buSzPts val="1800"/>
              <a:buFont typeface="Raleway"/>
              <a:buChar char="●"/>
            </a:pPr>
            <a:r>
              <a:rPr lang="en-US" dirty="0">
                <a:solidFill>
                  <a:schemeClr val="dk1"/>
                </a:solidFill>
                <a:latin typeface="Raleway"/>
                <a:ea typeface="Raleway"/>
                <a:cs typeface="Raleway"/>
                <a:sym typeface="Raleway"/>
              </a:rPr>
              <a:t>concerns related to specific program priorities identified in each RFP</a:t>
            </a:r>
            <a:endParaRPr dirty="0">
              <a:solidFill>
                <a:schemeClr val="dk1"/>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070C0"/>
                </a:solidFill>
                <a:latin typeface="Raleway"/>
                <a:ea typeface="Raleway"/>
                <a:cs typeface="Raleway"/>
                <a:sym typeface="Raleway"/>
              </a:rPr>
              <a:t>104(g)-General, AIS, PFAS common objectives</a:t>
            </a:r>
            <a:endParaRPr>
              <a:solidFill>
                <a:srgbClr val="0070C0"/>
              </a:solidFill>
              <a:latin typeface="Raleway"/>
              <a:ea typeface="Raleway"/>
              <a:cs typeface="Raleway"/>
              <a:sym typeface="Raleway"/>
            </a:endParaRPr>
          </a:p>
        </p:txBody>
      </p:sp>
      <p:sp>
        <p:nvSpPr>
          <p:cNvPr id="262" name="Google Shape;262;p5"/>
          <p:cNvSpPr txBox="1">
            <a:spLocks noGrp="1"/>
          </p:cNvSpPr>
          <p:nvPr>
            <p:ph type="body" idx="4294967295"/>
          </p:nvPr>
        </p:nvSpPr>
        <p:spPr>
          <a:xfrm>
            <a:off x="181050" y="1282075"/>
            <a:ext cx="8781900" cy="3694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Raleway"/>
              <a:buChar char="●"/>
            </a:pPr>
            <a:r>
              <a:rPr lang="en-US" sz="2000" dirty="0">
                <a:solidFill>
                  <a:schemeClr val="dk1"/>
                </a:solidFill>
                <a:latin typeface="Raleway"/>
                <a:ea typeface="Raleway"/>
                <a:cs typeface="Raleway"/>
                <a:sym typeface="Raleway"/>
              </a:rPr>
              <a:t>Promote the dissemination and application of the results to the scientific community and to the general public.</a:t>
            </a:r>
            <a:endParaRPr sz="2000" dirty="0">
              <a:solidFill>
                <a:schemeClr val="dk1"/>
              </a:solidFill>
              <a:latin typeface="Raleway"/>
              <a:ea typeface="Raleway"/>
              <a:cs typeface="Raleway"/>
              <a:sym typeface="Raleway"/>
            </a:endParaRPr>
          </a:p>
          <a:p>
            <a:pPr marL="457200" lvl="0" indent="0" algn="l" rtl="0">
              <a:lnSpc>
                <a:spcPct val="115000"/>
              </a:lnSpc>
              <a:spcBef>
                <a:spcPts val="0"/>
              </a:spcBef>
              <a:spcAft>
                <a:spcPts val="0"/>
              </a:spcAft>
              <a:buSzPts val="1800"/>
              <a:buNone/>
            </a:pPr>
            <a:endParaRPr sz="2000" dirty="0">
              <a:solidFill>
                <a:schemeClr val="dk1"/>
              </a:solidFill>
              <a:latin typeface="Raleway"/>
              <a:ea typeface="Raleway"/>
              <a:cs typeface="Raleway"/>
              <a:sym typeface="Raleway"/>
            </a:endParaRPr>
          </a:p>
          <a:p>
            <a:pPr marL="457200" marR="0" lvl="0" indent="-355600" algn="l" rtl="0">
              <a:lnSpc>
                <a:spcPct val="115000"/>
              </a:lnSpc>
              <a:spcBef>
                <a:spcPts val="1000"/>
              </a:spcBef>
              <a:spcAft>
                <a:spcPts val="0"/>
              </a:spcAft>
              <a:buClr>
                <a:schemeClr val="dk1"/>
              </a:buClr>
              <a:buSzPts val="2000"/>
              <a:buFont typeface="Raleway"/>
              <a:buChar char="●"/>
            </a:pPr>
            <a:r>
              <a:rPr lang="en-US" sz="2000" dirty="0">
                <a:solidFill>
                  <a:schemeClr val="dk1"/>
                </a:solidFill>
                <a:latin typeface="Raleway"/>
                <a:ea typeface="Raleway"/>
                <a:cs typeface="Raleway"/>
                <a:sym typeface="Raleway"/>
              </a:rPr>
              <a:t>Assist in the training of scientists in relevant water-related fields. Proposals that include a strong educational component (student support) are encouraged, as are those from early-career faculty.</a:t>
            </a:r>
            <a:endParaRPr sz="2000" dirty="0">
              <a:solidFill>
                <a:schemeClr val="dk1"/>
              </a:solidFill>
              <a:latin typeface="Raleway"/>
              <a:ea typeface="Raleway"/>
              <a:cs typeface="Raleway"/>
              <a:sym typeface="Raleway"/>
            </a:endParaRPr>
          </a:p>
          <a:p>
            <a:pPr marL="0" marR="0" lvl="0" indent="0" algn="l" rtl="0">
              <a:lnSpc>
                <a:spcPct val="115000"/>
              </a:lnSpc>
              <a:spcBef>
                <a:spcPts val="1000"/>
              </a:spcBef>
              <a:spcAft>
                <a:spcPts val="0"/>
              </a:spcAft>
              <a:buSzPts val="1800"/>
              <a:buNone/>
            </a:pPr>
            <a:endParaRPr lang="en-US" sz="2000" dirty="0">
              <a:solidFill>
                <a:schemeClr val="dk1"/>
              </a:solidFill>
              <a:latin typeface="Raleway"/>
              <a:ea typeface="Raleway"/>
              <a:cs typeface="Raleway"/>
              <a:sym typeface="Raleway"/>
            </a:endParaRPr>
          </a:p>
          <a:p>
            <a:pPr marL="0" marR="0" lvl="0" indent="0" algn="l" rtl="0">
              <a:lnSpc>
                <a:spcPct val="115000"/>
              </a:lnSpc>
              <a:spcBef>
                <a:spcPts val="1000"/>
              </a:spcBef>
              <a:spcAft>
                <a:spcPts val="0"/>
              </a:spcAft>
              <a:buSzPts val="1800"/>
              <a:buNone/>
            </a:pPr>
            <a:r>
              <a:rPr lang="en-US" sz="2000" b="1" dirty="0">
                <a:solidFill>
                  <a:schemeClr val="dk1"/>
                </a:solidFill>
                <a:latin typeface="Raleway"/>
                <a:ea typeface="Raleway"/>
                <a:cs typeface="Raleway"/>
                <a:sym typeface="Raleway"/>
              </a:rPr>
              <a:t>Note</a:t>
            </a:r>
            <a:r>
              <a:rPr lang="en-US" sz="2000" dirty="0">
                <a:solidFill>
                  <a:schemeClr val="dk1"/>
                </a:solidFill>
                <a:latin typeface="Raleway"/>
                <a:ea typeface="Raleway"/>
                <a:cs typeface="Raleway"/>
                <a:sym typeface="Raleway"/>
              </a:rPr>
              <a:t>: None of the federally appropriated WRRA monies can be used for federal salary, travel, or any other expenses.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cdee45478a_0_9"/>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104(g)-General additional objective</a:t>
            </a:r>
            <a:endParaRPr dirty="0">
              <a:solidFill>
                <a:srgbClr val="0070C0"/>
              </a:solidFill>
              <a:latin typeface="Raleway"/>
              <a:ea typeface="Raleway"/>
              <a:cs typeface="Raleway"/>
              <a:sym typeface="Raleway"/>
            </a:endParaRPr>
          </a:p>
        </p:txBody>
      </p:sp>
      <p:sp>
        <p:nvSpPr>
          <p:cNvPr id="268" name="Google Shape;268;g2cdee45478a_0_9"/>
          <p:cNvSpPr txBox="1">
            <a:spLocks noGrp="1"/>
          </p:cNvSpPr>
          <p:nvPr>
            <p:ph type="body" idx="4294967295"/>
          </p:nvPr>
        </p:nvSpPr>
        <p:spPr>
          <a:xfrm>
            <a:off x="181050" y="1044818"/>
            <a:ext cx="8781900" cy="341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Raleway"/>
              <a:buChar char="●"/>
            </a:pPr>
            <a:r>
              <a:rPr lang="en-US" sz="2000" dirty="0">
                <a:solidFill>
                  <a:schemeClr val="dk1"/>
                </a:solidFill>
                <a:latin typeface="Raleway"/>
                <a:ea typeface="Raleway"/>
                <a:cs typeface="Raleway"/>
                <a:sym typeface="Raleway"/>
              </a:rPr>
              <a:t>Promote collaboration between the USGS and university scientists on significant national and regional water-resource issues</a:t>
            </a:r>
            <a:endParaRPr sz="2000" dirty="0">
              <a:solidFill>
                <a:schemeClr val="dk1"/>
              </a:solidFill>
              <a:latin typeface="Raleway"/>
              <a:ea typeface="Raleway"/>
              <a:cs typeface="Raleway"/>
              <a:sym typeface="Raleway"/>
            </a:endParaRPr>
          </a:p>
          <a:p>
            <a:pPr marL="457200" lvl="0" indent="0" algn="l" rtl="0">
              <a:lnSpc>
                <a:spcPct val="115000"/>
              </a:lnSpc>
              <a:spcBef>
                <a:spcPts val="0"/>
              </a:spcBef>
              <a:spcAft>
                <a:spcPts val="0"/>
              </a:spcAft>
              <a:buSzPts val="1800"/>
              <a:buNone/>
            </a:pPr>
            <a:endParaRPr dirty="0">
              <a:solidFill>
                <a:schemeClr val="dk1"/>
              </a:solidFill>
              <a:latin typeface="Raleway"/>
              <a:ea typeface="Raleway"/>
              <a:cs typeface="Raleway"/>
              <a:sym typeface="Raleway"/>
            </a:endParaRPr>
          </a:p>
          <a:p>
            <a:pPr marL="457200" lvl="0" indent="0" algn="l" rtl="0">
              <a:lnSpc>
                <a:spcPct val="115000"/>
              </a:lnSpc>
              <a:spcBef>
                <a:spcPts val="0"/>
              </a:spcBef>
              <a:spcAft>
                <a:spcPts val="0"/>
              </a:spcAft>
              <a:buSzPts val="1800"/>
              <a:buNone/>
            </a:pPr>
            <a:endParaRPr dirty="0">
              <a:solidFill>
                <a:schemeClr val="dk1"/>
              </a:solidFill>
              <a:latin typeface="Raleway"/>
              <a:ea typeface="Raleway"/>
              <a:cs typeface="Raleway"/>
              <a:sym typeface="Raleway"/>
            </a:endParaRPr>
          </a:p>
          <a:p>
            <a:pPr marL="457200" lvl="0" indent="0" algn="l" rtl="0">
              <a:lnSpc>
                <a:spcPct val="115000"/>
              </a:lnSpc>
              <a:spcBef>
                <a:spcPts val="0"/>
              </a:spcBef>
              <a:spcAft>
                <a:spcPts val="0"/>
              </a:spcAft>
              <a:buSzPts val="1800"/>
              <a:buNone/>
            </a:pPr>
            <a:endParaRPr dirty="0">
              <a:solidFill>
                <a:schemeClr val="dk1"/>
              </a:solidFill>
              <a:latin typeface="Raleway"/>
              <a:ea typeface="Raleway"/>
              <a:cs typeface="Raleway"/>
              <a:sym typeface="Raleway"/>
            </a:endParaRPr>
          </a:p>
          <a:p>
            <a:pPr marL="457200" lvl="0" indent="0" algn="l" rtl="0">
              <a:lnSpc>
                <a:spcPct val="115000"/>
              </a:lnSpc>
              <a:spcBef>
                <a:spcPts val="0"/>
              </a:spcBef>
              <a:spcAft>
                <a:spcPts val="0"/>
              </a:spcAft>
              <a:buSzPts val="1800"/>
              <a:buNone/>
            </a:pPr>
            <a:endParaRPr dirty="0">
              <a:solidFill>
                <a:schemeClr val="dk1"/>
              </a:solidFill>
              <a:latin typeface="Raleway"/>
              <a:ea typeface="Raleway"/>
              <a:cs typeface="Raleway"/>
              <a:sym typeface="Raleway"/>
            </a:endParaRPr>
          </a:p>
          <a:p>
            <a:pPr marL="457200" lvl="0" indent="0" algn="l" rtl="0">
              <a:lnSpc>
                <a:spcPct val="115000"/>
              </a:lnSpc>
              <a:spcBef>
                <a:spcPts val="0"/>
              </a:spcBef>
              <a:spcAft>
                <a:spcPts val="0"/>
              </a:spcAft>
              <a:buSzPts val="1800"/>
              <a:buNone/>
            </a:pPr>
            <a:endParaRPr dirty="0">
              <a:solidFill>
                <a:schemeClr val="dk1"/>
              </a:solidFill>
              <a:latin typeface="Raleway"/>
              <a:ea typeface="Raleway"/>
              <a:cs typeface="Raleway"/>
              <a:sym typeface="Raleway"/>
            </a:endParaRPr>
          </a:p>
          <a:p>
            <a:pPr marL="457200" lvl="0" indent="0" algn="l" rtl="0">
              <a:lnSpc>
                <a:spcPct val="115000"/>
              </a:lnSpc>
              <a:spcBef>
                <a:spcPts val="0"/>
              </a:spcBef>
              <a:spcAft>
                <a:spcPts val="0"/>
              </a:spcAft>
              <a:buSzPts val="1800"/>
              <a:buNone/>
            </a:pPr>
            <a:endParaRPr dirty="0">
              <a:solidFill>
                <a:schemeClr val="dk1"/>
              </a:solidFill>
              <a:latin typeface="Raleway"/>
              <a:ea typeface="Raleway"/>
              <a:cs typeface="Raleway"/>
              <a:sym typeface="Raleway"/>
            </a:endParaRPr>
          </a:p>
          <a:p>
            <a:pPr marL="0" lvl="0" indent="457200" algn="l" rtl="0">
              <a:lnSpc>
                <a:spcPct val="115000"/>
              </a:lnSpc>
              <a:spcBef>
                <a:spcPts val="0"/>
              </a:spcBef>
              <a:spcAft>
                <a:spcPts val="0"/>
              </a:spcAft>
              <a:buSzPts val="1800"/>
              <a:buNone/>
            </a:pPr>
            <a:endParaRPr sz="2000" dirty="0">
              <a:solidFill>
                <a:schemeClr val="dk1"/>
              </a:solidFill>
              <a:latin typeface="Raleway"/>
              <a:ea typeface="Raleway"/>
              <a:cs typeface="Raleway"/>
              <a:sym typeface="Raleway"/>
            </a:endParaRPr>
          </a:p>
        </p:txBody>
      </p:sp>
      <p:sp>
        <p:nvSpPr>
          <p:cNvPr id="269" name="Google Shape;269;g2cdee45478a_0_9"/>
          <p:cNvSpPr txBox="1">
            <a:spLocks noGrp="1"/>
          </p:cNvSpPr>
          <p:nvPr>
            <p:ph type="title" idx="4294967295"/>
          </p:nvPr>
        </p:nvSpPr>
        <p:spPr>
          <a:xfrm>
            <a:off x="362550" y="203111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latin typeface="Raleway"/>
                <a:ea typeface="Raleway"/>
                <a:cs typeface="Raleway"/>
                <a:sym typeface="Raleway"/>
              </a:rPr>
              <a:t>104(g)-General additional monies</a:t>
            </a:r>
            <a:endParaRPr dirty="0">
              <a:solidFill>
                <a:srgbClr val="0070C0"/>
              </a:solidFill>
              <a:latin typeface="Raleway"/>
              <a:ea typeface="Raleway"/>
              <a:cs typeface="Raleway"/>
              <a:sym typeface="Raleway"/>
            </a:endParaRPr>
          </a:p>
        </p:txBody>
      </p:sp>
      <p:sp>
        <p:nvSpPr>
          <p:cNvPr id="270" name="Google Shape;270;g2cdee45478a_0_9"/>
          <p:cNvSpPr txBox="1">
            <a:spLocks noGrp="1"/>
          </p:cNvSpPr>
          <p:nvPr>
            <p:ph type="body" idx="4294967295"/>
          </p:nvPr>
        </p:nvSpPr>
        <p:spPr>
          <a:xfrm>
            <a:off x="311700" y="2603815"/>
            <a:ext cx="8448300" cy="792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Raleway"/>
              <a:buChar char="●"/>
            </a:pPr>
            <a:r>
              <a:rPr lang="en-US" dirty="0">
                <a:solidFill>
                  <a:schemeClr val="dk1"/>
                </a:solidFill>
                <a:latin typeface="Raleway"/>
                <a:ea typeface="Raleway"/>
                <a:cs typeface="Raleway"/>
                <a:sym typeface="Raleway"/>
              </a:rPr>
              <a:t>Up to $40,000/project of internal USGS funds (non-WRRA appropriated) are available to fund salary and other expenses for a USGS co-PI. </a:t>
            </a:r>
          </a:p>
          <a:p>
            <a:pPr marL="457200" lvl="0" indent="-355600" algn="l" rtl="0">
              <a:lnSpc>
                <a:spcPct val="115000"/>
              </a:lnSpc>
              <a:spcBef>
                <a:spcPts val="0"/>
              </a:spcBef>
              <a:spcAft>
                <a:spcPts val="0"/>
              </a:spcAft>
              <a:buClr>
                <a:schemeClr val="dk1"/>
              </a:buClr>
              <a:buSzPts val="2000"/>
              <a:buFont typeface="Raleway"/>
              <a:buChar char="●"/>
            </a:pPr>
            <a:endParaRPr lang="en-US" dirty="0">
              <a:solidFill>
                <a:schemeClr val="dk1"/>
              </a:solidFill>
              <a:latin typeface="Raleway"/>
              <a:ea typeface="Raleway"/>
              <a:cs typeface="Raleway"/>
              <a:sym typeface="Raleway"/>
            </a:endParaRPr>
          </a:p>
          <a:p>
            <a:pPr marL="457200" lvl="0" indent="-355600" algn="l" rtl="0">
              <a:lnSpc>
                <a:spcPct val="115000"/>
              </a:lnSpc>
              <a:spcBef>
                <a:spcPts val="0"/>
              </a:spcBef>
              <a:spcAft>
                <a:spcPts val="0"/>
              </a:spcAft>
              <a:buClr>
                <a:schemeClr val="dk1"/>
              </a:buClr>
              <a:buSzPts val="2000"/>
              <a:buFont typeface="Raleway"/>
              <a:buChar char="●"/>
            </a:pPr>
            <a:r>
              <a:rPr lang="en-US" dirty="0">
                <a:solidFill>
                  <a:schemeClr val="dk1"/>
                </a:solidFill>
                <a:latin typeface="Raleway"/>
                <a:ea typeface="Raleway"/>
                <a:cs typeface="Raleway"/>
                <a:sym typeface="Raleway"/>
              </a:rPr>
              <a:t>Requires submission of a Statement of Government Involvement including a workplan, budget, and explanation of personnel as well as the SF-424 Budget Information form and Budget Narrative.</a:t>
            </a:r>
            <a:endParaRPr dirty="0">
              <a:solidFill>
                <a:schemeClr val="dk1"/>
              </a:solidFill>
              <a:latin typeface="Raleway"/>
              <a:ea typeface="Raleway"/>
              <a:cs typeface="Raleway"/>
              <a:sym typeface="Raleway"/>
            </a:endParaRPr>
          </a:p>
          <a:p>
            <a:pPr marL="457200" lvl="0" indent="0" algn="l" rtl="0">
              <a:lnSpc>
                <a:spcPct val="115000"/>
              </a:lnSpc>
              <a:spcBef>
                <a:spcPts val="0"/>
              </a:spcBef>
              <a:spcAft>
                <a:spcPts val="0"/>
              </a:spcAft>
              <a:buSzPts val="1800"/>
              <a:buNone/>
            </a:pPr>
            <a:endParaRPr dirty="0">
              <a:solidFill>
                <a:schemeClr val="dk1"/>
              </a:solidFill>
              <a:latin typeface="Raleway"/>
              <a:ea typeface="Raleway"/>
              <a:cs typeface="Raleway"/>
              <a:sym typeface="Raleway"/>
            </a:endParaRPr>
          </a:p>
          <a:p>
            <a:pPr marL="0" lvl="0" indent="457200" algn="l" rtl="0">
              <a:lnSpc>
                <a:spcPct val="115000"/>
              </a:lnSpc>
              <a:spcBef>
                <a:spcPts val="0"/>
              </a:spcBef>
              <a:spcAft>
                <a:spcPts val="0"/>
              </a:spcAft>
              <a:buSzPts val="1800"/>
              <a:buNone/>
            </a:pPr>
            <a:r>
              <a:rPr lang="en-US" dirty="0">
                <a:solidFill>
                  <a:schemeClr val="dk1"/>
                </a:solidFill>
                <a:latin typeface="Raleway"/>
                <a:ea typeface="Raleway"/>
                <a:cs typeface="Raleway"/>
                <a:sym typeface="Raleway"/>
              </a:rPr>
              <a:t> </a:t>
            </a:r>
            <a:endParaRPr sz="2000" dirty="0">
              <a:solidFill>
                <a:schemeClr val="dk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Water Resources Conference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EDB952B3F1AD488B30375C5FFCB8A4" ma:contentTypeVersion="21" ma:contentTypeDescription="Create a new document." ma:contentTypeScope="" ma:versionID="1dff76169bf2d1d0b5cda51d30b13bfa">
  <xsd:schema xmlns:xsd="http://www.w3.org/2001/XMLSchema" xmlns:xs="http://www.w3.org/2001/XMLSchema" xmlns:p="http://schemas.microsoft.com/office/2006/metadata/properties" xmlns:ns1="http://schemas.microsoft.com/sharepoint/v3" xmlns:ns2="940021af-742e-4141-8d10-aee19040e868" xmlns:ns3="25324807-caa3-4639-aacf-9207289bc20c" targetNamespace="http://schemas.microsoft.com/office/2006/metadata/properties" ma:root="true" ma:fieldsID="c628b4a92eab830dc96ad958772d5bf4" ns1:_="" ns2:_="" ns3:_="">
    <xsd:import namespace="http://schemas.microsoft.com/sharepoint/v3"/>
    <xsd:import namespace="940021af-742e-4141-8d10-aee19040e868"/>
    <xsd:import namespace="25324807-caa3-4639-aacf-9207289bc2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0021af-742e-4141-8d10-aee19040e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a05c2eb-d2c0-41df-817a-9abe70ce6ca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324807-caa3-4639-aacf-9207289bc20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2967ef-73dc-4cd5-b6ec-868cb930d55b}" ma:internalName="TaxCatchAll" ma:showField="CatchAllData" ma:web="25324807-caa3-4639-aacf-9207289bc2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0021af-742e-4141-8d10-aee19040e86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25324807-caa3-4639-aacf-9207289bc20c" xsi:nil="true"/>
  </documentManagement>
</p:properties>
</file>

<file path=customXml/itemProps1.xml><?xml version="1.0" encoding="utf-8"?>
<ds:datastoreItem xmlns:ds="http://schemas.openxmlformats.org/officeDocument/2006/customXml" ds:itemID="{225E5600-457F-467A-AE29-6A9FDF8D21EA}"/>
</file>

<file path=customXml/itemProps2.xml><?xml version="1.0" encoding="utf-8"?>
<ds:datastoreItem xmlns:ds="http://schemas.openxmlformats.org/officeDocument/2006/customXml" ds:itemID="{59AB5926-1019-40BD-AFE0-472FFD64457E}"/>
</file>

<file path=customXml/itemProps3.xml><?xml version="1.0" encoding="utf-8"?>
<ds:datastoreItem xmlns:ds="http://schemas.openxmlformats.org/officeDocument/2006/customXml" ds:itemID="{C49B33E8-F48E-4CA2-8F7E-7A67C5690BF5}"/>
</file>

<file path=docProps/app.xml><?xml version="1.0" encoding="utf-8"?>
<Properties xmlns="http://schemas.openxmlformats.org/officeDocument/2006/extended-properties" xmlns:vt="http://schemas.openxmlformats.org/officeDocument/2006/docPropsVTypes">
  <TotalTime>190</TotalTime>
  <Words>2212</Words>
  <Application>Microsoft Office PowerPoint</Application>
  <PresentationFormat>On-screen Show (16:9)</PresentationFormat>
  <Paragraphs>211</Paragraphs>
  <Slides>25</Slides>
  <Notes>25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Raleway</vt:lpstr>
      <vt:lpstr>Arial</vt:lpstr>
      <vt:lpstr>Water Resources Conference Template</vt:lpstr>
      <vt:lpstr>Simple Light</vt:lpstr>
      <vt:lpstr>USGS/NIWR FY2025 Nationally Competitive Grants</vt:lpstr>
      <vt:lpstr>Today’s webinar:</vt:lpstr>
      <vt:lpstr>NIWR/USGS overview </vt:lpstr>
      <vt:lpstr>Eligibility </vt:lpstr>
      <vt:lpstr>How to apply: </vt:lpstr>
      <vt:lpstr>Timeline </vt:lpstr>
      <vt:lpstr>FY2025 104(g) Nationally Competitive Grants </vt:lpstr>
      <vt:lpstr>104(g)-General, AIS, PFAS common objectives</vt:lpstr>
      <vt:lpstr>104(g)-General additional objective</vt:lpstr>
      <vt:lpstr>104(g)-General priority #1 </vt:lpstr>
      <vt:lpstr>104(g)-General priority #1 </vt:lpstr>
      <vt:lpstr>104(g)-General priority #1 </vt:lpstr>
      <vt:lpstr>104(g)-General priority #2 </vt:lpstr>
      <vt:lpstr>Aquatic Invasive Species (AIS):</vt:lpstr>
      <vt:lpstr>Aquatic Invasive Species (AIS) Research Priorities</vt:lpstr>
      <vt:lpstr>Per- and polyfluoroalkyl substances  (PFAS) Research Priorities</vt:lpstr>
      <vt:lpstr>Per- and polyfluoroalkyl substances  (PFAS) Research Priorities</vt:lpstr>
      <vt:lpstr>Federal collaboration</vt:lpstr>
      <vt:lpstr>Budget requirements</vt:lpstr>
      <vt:lpstr>Example budget summary –  General</vt:lpstr>
      <vt:lpstr>Budget requirements</vt:lpstr>
      <vt:lpstr>Common Budget Issues</vt:lpstr>
      <vt:lpstr>Free advice for making proposals competitive</vt:lpstr>
      <vt:lpstr>Breakout Rooms </vt:lpstr>
      <vt:lpstr>WRRA Program Manager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Esman, Laura A</dc:creator>
  <cp:lastModifiedBy>Amy Weckle</cp:lastModifiedBy>
  <cp:revision>12</cp:revision>
  <dcterms:modified xsi:type="dcterms:W3CDTF">2025-08-21T16:19:14Z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0x01010061EDB952B3F1AD488B30375C5FFCB8A4</vt:lpwstr>
  </property>
</Properties>
</file>